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142.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44.xml" ContentType="application/vnd.openxmlformats-officedocument.presentationml.slide+xml"/>
  <Override PartName="/ppt/slides/slide153.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4" r:id="rId4"/>
    <p:sldId id="258" r:id="rId5"/>
    <p:sldId id="259" r:id="rId6"/>
    <p:sldId id="260" r:id="rId7"/>
    <p:sldId id="261" r:id="rId8"/>
    <p:sldId id="275" r:id="rId9"/>
    <p:sldId id="276" r:id="rId10"/>
    <p:sldId id="277" r:id="rId11"/>
    <p:sldId id="279" r:id="rId12"/>
    <p:sldId id="278" r:id="rId13"/>
    <p:sldId id="280" r:id="rId14"/>
    <p:sldId id="281" r:id="rId15"/>
    <p:sldId id="282" r:id="rId16"/>
    <p:sldId id="283" r:id="rId17"/>
    <p:sldId id="284" r:id="rId18"/>
    <p:sldId id="285" r:id="rId19"/>
    <p:sldId id="286" r:id="rId20"/>
    <p:sldId id="287" r:id="rId21"/>
    <p:sldId id="288" r:id="rId22"/>
    <p:sldId id="289" r:id="rId23"/>
    <p:sldId id="290" r:id="rId24"/>
    <p:sldId id="291" r:id="rId25"/>
    <p:sldId id="292" r:id="rId26"/>
    <p:sldId id="293" r:id="rId27"/>
    <p:sldId id="294" r:id="rId28"/>
    <p:sldId id="295" r:id="rId29"/>
    <p:sldId id="296" r:id="rId30"/>
    <p:sldId id="297" r:id="rId31"/>
    <p:sldId id="298" r:id="rId32"/>
    <p:sldId id="299" r:id="rId33"/>
    <p:sldId id="300" r:id="rId34"/>
    <p:sldId id="262" r:id="rId35"/>
    <p:sldId id="263" r:id="rId36"/>
    <p:sldId id="264" r:id="rId37"/>
    <p:sldId id="265" r:id="rId38"/>
    <p:sldId id="304" r:id="rId39"/>
    <p:sldId id="301" r:id="rId40"/>
    <p:sldId id="302" r:id="rId41"/>
    <p:sldId id="306" r:id="rId42"/>
    <p:sldId id="307" r:id="rId43"/>
    <p:sldId id="308" r:id="rId44"/>
    <p:sldId id="309" r:id="rId45"/>
    <p:sldId id="310" r:id="rId46"/>
    <p:sldId id="312" r:id="rId47"/>
    <p:sldId id="311" r:id="rId48"/>
    <p:sldId id="313" r:id="rId49"/>
    <p:sldId id="303" r:id="rId50"/>
    <p:sldId id="314" r:id="rId51"/>
    <p:sldId id="315" r:id="rId52"/>
    <p:sldId id="316" r:id="rId53"/>
    <p:sldId id="317" r:id="rId54"/>
    <p:sldId id="318" r:id="rId55"/>
    <p:sldId id="319" r:id="rId56"/>
    <p:sldId id="320" r:id="rId57"/>
    <p:sldId id="321" r:id="rId58"/>
    <p:sldId id="322" r:id="rId59"/>
    <p:sldId id="323" r:id="rId60"/>
    <p:sldId id="324" r:id="rId61"/>
    <p:sldId id="325" r:id="rId62"/>
    <p:sldId id="326" r:id="rId63"/>
    <p:sldId id="327" r:id="rId64"/>
    <p:sldId id="328" r:id="rId65"/>
    <p:sldId id="329" r:id="rId66"/>
    <p:sldId id="331" r:id="rId67"/>
    <p:sldId id="332" r:id="rId68"/>
    <p:sldId id="333" r:id="rId69"/>
    <p:sldId id="334" r:id="rId70"/>
    <p:sldId id="335" r:id="rId71"/>
    <p:sldId id="336" r:id="rId72"/>
    <p:sldId id="337" r:id="rId73"/>
    <p:sldId id="338" r:id="rId74"/>
    <p:sldId id="339" r:id="rId75"/>
    <p:sldId id="341" r:id="rId76"/>
    <p:sldId id="342" r:id="rId77"/>
    <p:sldId id="340" r:id="rId78"/>
    <p:sldId id="343" r:id="rId79"/>
    <p:sldId id="344" r:id="rId80"/>
    <p:sldId id="345" r:id="rId81"/>
    <p:sldId id="346" r:id="rId82"/>
    <p:sldId id="347" r:id="rId83"/>
    <p:sldId id="348" r:id="rId84"/>
    <p:sldId id="349" r:id="rId85"/>
    <p:sldId id="350" r:id="rId86"/>
    <p:sldId id="351" r:id="rId87"/>
    <p:sldId id="352" r:id="rId88"/>
    <p:sldId id="353" r:id="rId89"/>
    <p:sldId id="354" r:id="rId90"/>
    <p:sldId id="355" r:id="rId91"/>
    <p:sldId id="356" r:id="rId92"/>
    <p:sldId id="357" r:id="rId93"/>
    <p:sldId id="359" r:id="rId94"/>
    <p:sldId id="360" r:id="rId95"/>
    <p:sldId id="362" r:id="rId96"/>
    <p:sldId id="361" r:id="rId97"/>
    <p:sldId id="358" r:id="rId98"/>
    <p:sldId id="363" r:id="rId99"/>
    <p:sldId id="364" r:id="rId100"/>
    <p:sldId id="365" r:id="rId101"/>
    <p:sldId id="366" r:id="rId102"/>
    <p:sldId id="367" r:id="rId103"/>
    <p:sldId id="368" r:id="rId104"/>
    <p:sldId id="369" r:id="rId105"/>
    <p:sldId id="330" r:id="rId106"/>
    <p:sldId id="370" r:id="rId107"/>
    <p:sldId id="373" r:id="rId108"/>
    <p:sldId id="372" r:id="rId109"/>
    <p:sldId id="371" r:id="rId110"/>
    <p:sldId id="375" r:id="rId111"/>
    <p:sldId id="376" r:id="rId112"/>
    <p:sldId id="377" r:id="rId113"/>
    <p:sldId id="378" r:id="rId114"/>
    <p:sldId id="379" r:id="rId115"/>
    <p:sldId id="380" r:id="rId116"/>
    <p:sldId id="381" r:id="rId117"/>
    <p:sldId id="382" r:id="rId118"/>
    <p:sldId id="383" r:id="rId119"/>
    <p:sldId id="384" r:id="rId120"/>
    <p:sldId id="385" r:id="rId121"/>
    <p:sldId id="386" r:id="rId122"/>
    <p:sldId id="387" r:id="rId123"/>
    <p:sldId id="388" r:id="rId124"/>
    <p:sldId id="389" r:id="rId125"/>
    <p:sldId id="390" r:id="rId126"/>
    <p:sldId id="391" r:id="rId127"/>
    <p:sldId id="392" r:id="rId128"/>
    <p:sldId id="394" r:id="rId129"/>
    <p:sldId id="393" r:id="rId130"/>
    <p:sldId id="395" r:id="rId131"/>
    <p:sldId id="396" r:id="rId132"/>
    <p:sldId id="397" r:id="rId133"/>
    <p:sldId id="398" r:id="rId134"/>
    <p:sldId id="401" r:id="rId135"/>
    <p:sldId id="399" r:id="rId136"/>
    <p:sldId id="400" r:id="rId137"/>
    <p:sldId id="402" r:id="rId138"/>
    <p:sldId id="403" r:id="rId139"/>
    <p:sldId id="404" r:id="rId140"/>
    <p:sldId id="405" r:id="rId141"/>
    <p:sldId id="406" r:id="rId142"/>
    <p:sldId id="407" r:id="rId143"/>
    <p:sldId id="408" r:id="rId144"/>
    <p:sldId id="409" r:id="rId145"/>
    <p:sldId id="410" r:id="rId146"/>
    <p:sldId id="411" r:id="rId147"/>
    <p:sldId id="412" r:id="rId148"/>
    <p:sldId id="413" r:id="rId149"/>
    <p:sldId id="414" r:id="rId150"/>
    <p:sldId id="415" r:id="rId151"/>
    <p:sldId id="416" r:id="rId152"/>
    <p:sldId id="374" r:id="rId153"/>
    <p:sldId id="266" r:id="rId154"/>
    <p:sldId id="267" r:id="rId155"/>
    <p:sldId id="268" r:id="rId156"/>
    <p:sldId id="269" r:id="rId157"/>
    <p:sldId id="270" r:id="rId158"/>
    <p:sldId id="271" r:id="rId159"/>
    <p:sldId id="273" r:id="rId160"/>
    <p:sldId id="272" r:id="rId16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735" autoAdjust="0"/>
    <p:restoredTop sz="94660"/>
  </p:normalViewPr>
  <p:slideViewPr>
    <p:cSldViewPr>
      <p:cViewPr varScale="1">
        <p:scale>
          <a:sx n="45" d="100"/>
          <a:sy n="45" d="100"/>
        </p:scale>
        <p:origin x="-66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viewProps" Target="viewProp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8" name="27 Marcador de fecha"/>
          <p:cNvSpPr>
            <a:spLocks noGrp="1"/>
          </p:cNvSpPr>
          <p:nvPr>
            <p:ph type="dt" sz="half" idx="10"/>
          </p:nvPr>
        </p:nvSpPr>
        <p:spPr/>
        <p:txBody>
          <a:bodyPr/>
          <a:lstStyle>
            <a:extLst/>
          </a:lstStyle>
          <a:p>
            <a:fld id="{BC4FB183-B64E-42BE-8DE1-31BD09C81D89}" type="datetimeFigureOut">
              <a:rPr lang="es-MX" smtClean="0"/>
              <a:pPr/>
              <a:t>05/09/2010</a:t>
            </a:fld>
            <a:endParaRPr lang="es-MX"/>
          </a:p>
        </p:txBody>
      </p:sp>
      <p:sp>
        <p:nvSpPr>
          <p:cNvPr id="17" name="16 Marcador de pie de página"/>
          <p:cNvSpPr>
            <a:spLocks noGrp="1"/>
          </p:cNvSpPr>
          <p:nvPr>
            <p:ph type="ftr" sz="quarter" idx="11"/>
          </p:nvPr>
        </p:nvSpPr>
        <p:spPr/>
        <p:txBody>
          <a:bodyPr/>
          <a:lstStyle>
            <a:extLst/>
          </a:lstStyle>
          <a:p>
            <a:endParaRPr lang="es-MX"/>
          </a:p>
        </p:txBody>
      </p:sp>
      <p:sp>
        <p:nvSpPr>
          <p:cNvPr id="29" name="28 Marcador de número de diapositiva"/>
          <p:cNvSpPr>
            <a:spLocks noGrp="1"/>
          </p:cNvSpPr>
          <p:nvPr>
            <p:ph type="sldNum" sz="quarter" idx="12"/>
          </p:nvPr>
        </p:nvSpPr>
        <p:spPr/>
        <p:txBody>
          <a:bodyPr/>
          <a:lstStyle>
            <a:extLst/>
          </a:lstStyle>
          <a:p>
            <a:fld id="{5037D490-F864-4E4C-926C-BEA39E798CDB}" type="slidenum">
              <a:rPr lang="es-MX" smtClean="0"/>
              <a:pPr/>
              <a:t>‹Nº›</a:t>
            </a:fld>
            <a:endParaRPr lang="es-MX"/>
          </a:p>
        </p:txBody>
      </p:sp>
      <p:sp>
        <p:nvSpPr>
          <p:cNvPr id="32" name="31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38 Rectángulo"/>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39 Rectángulo"/>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40 Rectángulo"/>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41 Rectángulo"/>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56" name="55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64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65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66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C4FB183-B64E-42BE-8DE1-31BD09C81D89}" type="datetimeFigureOut">
              <a:rPr lang="es-MX" smtClean="0"/>
              <a:pPr/>
              <a:t>05/09/2010</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5037D490-F864-4E4C-926C-BEA39E798CDB}"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C4FB183-B64E-42BE-8DE1-31BD09C81D89}" type="datetimeFigureOut">
              <a:rPr lang="es-MX" smtClean="0"/>
              <a:pPr/>
              <a:t>05/09/2010</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5037D490-F864-4E4C-926C-BEA39E798CDB}"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C4FB183-B64E-42BE-8DE1-31BD09C81D89}" type="datetimeFigureOut">
              <a:rPr lang="es-MX" smtClean="0"/>
              <a:pPr/>
              <a:t>05/09/2010</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5037D490-F864-4E4C-926C-BEA39E798CDB}"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4" name="13 Forma libre"/>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14 Forma libre"/>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12 Forma libre"/>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15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16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17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18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19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20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21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22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23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24 Forma libre"/>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25 Forma libre"/>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26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2 Marcador de texto"/>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BC4FB183-B64E-42BE-8DE1-31BD09C81D89}" type="datetimeFigureOut">
              <a:rPr lang="es-MX" smtClean="0"/>
              <a:pPr/>
              <a:t>05/09/2010</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5037D490-F864-4E4C-926C-BEA39E798CDB}" type="slidenum">
              <a:rPr lang="es-MX" smtClean="0"/>
              <a:pPr/>
              <a:t>‹Nº›</a:t>
            </a:fld>
            <a:endParaRPr lang="es-MX"/>
          </a:p>
        </p:txBody>
      </p:sp>
      <p:sp>
        <p:nvSpPr>
          <p:cNvPr id="7" name="6 Rectángulo"/>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s-ES" smtClean="0"/>
              <a:t>Haga clic para modificar el estilo de título del patrón</a:t>
            </a:r>
            <a:endParaRPr kumimoji="0" lang="en-US"/>
          </a:p>
        </p:txBody>
      </p:sp>
      <p:sp>
        <p:nvSpPr>
          <p:cNvPr id="8" name="7 Rectángulo"/>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BC4FB183-B64E-42BE-8DE1-31BD09C81D89}" type="datetimeFigureOut">
              <a:rPr lang="es-MX" smtClean="0"/>
              <a:pPr/>
              <a:t>05/09/2010</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5037D490-F864-4E4C-926C-BEA39E798CDB}"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5" name="24 Rectángulo"/>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504824" y="512064"/>
            <a:ext cx="7772400" cy="914400"/>
          </a:xfrm>
        </p:spPr>
        <p:txBody>
          <a:bodyPr anchor="t"/>
          <a:lstStyle>
            <a:lvl1pPr>
              <a:defRPr sz="400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BC4FB183-B64E-42BE-8DE1-31BD09C81D89}" type="datetimeFigureOut">
              <a:rPr lang="es-MX" smtClean="0"/>
              <a:pPr/>
              <a:t>05/09/2010</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5037D490-F864-4E4C-926C-BEA39E798CDB}" type="slidenum">
              <a:rPr lang="es-MX" smtClean="0"/>
              <a:pPr/>
              <a:t>‹Nº›</a:t>
            </a:fld>
            <a:endParaRPr lang="es-MX"/>
          </a:p>
        </p:txBody>
      </p:sp>
      <p:sp>
        <p:nvSpPr>
          <p:cNvPr id="16" name="15 Rectángulo"/>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16 Rectángulo"/>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17 Rectángulo"/>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18 Rectángulo"/>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19 Rectángulo"/>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20 Rectángulo"/>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Rectángulo"/>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28 Rectángulo"/>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29 Rectángulo"/>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BC4FB183-B64E-42BE-8DE1-31BD09C81D89}" type="datetimeFigureOut">
              <a:rPr lang="es-MX" smtClean="0"/>
              <a:pPr/>
              <a:t>05/09/2010</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5037D490-F864-4E4C-926C-BEA39E798CDB}"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BC4FB183-B64E-42BE-8DE1-31BD09C81D89}" type="datetimeFigureOut">
              <a:rPr lang="es-MX" smtClean="0"/>
              <a:pPr/>
              <a:t>05/09/2010</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5037D490-F864-4E4C-926C-BEA39E798CDB}"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BC4FB183-B64E-42BE-8DE1-31BD09C81D89}" type="datetimeFigureOut">
              <a:rPr lang="es-MX" smtClean="0"/>
              <a:pPr/>
              <a:t>05/09/2010</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5037D490-F864-4E4C-926C-BEA39E798CDB}"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7 Rectángulo"/>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8 Conector recto"/>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9 Grupo"/>
          <p:cNvGrpSpPr/>
          <p:nvPr/>
        </p:nvGrpSpPr>
        <p:grpSpPr>
          <a:xfrm rot="5400000">
            <a:off x="8514581" y="1219200"/>
            <a:ext cx="132763" cy="128466"/>
            <a:chOff x="6668087" y="1297746"/>
            <a:chExt cx="161840" cy="156602"/>
          </a:xfrm>
        </p:grpSpPr>
        <p:cxnSp>
          <p:nvCxnSpPr>
            <p:cNvPr id="15" name="14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15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grpSp>
        <p:nvGrpSpPr>
          <p:cNvPr id="14" name="13 Grupo"/>
          <p:cNvGrpSpPr/>
          <p:nvPr/>
        </p:nvGrpSpPr>
        <p:grpSpPr>
          <a:xfrm rot="5400000">
            <a:off x="8666981" y="1371600"/>
            <a:ext cx="132763" cy="128466"/>
            <a:chOff x="6668087" y="1297746"/>
            <a:chExt cx="161840" cy="156602"/>
          </a:xfrm>
        </p:grpSpPr>
        <p:cxnSp>
          <p:nvCxnSpPr>
            <p:cNvPr id="11" name="10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11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17 Grupo"/>
          <p:cNvGrpSpPr/>
          <p:nvPr/>
        </p:nvGrpSpPr>
        <p:grpSpPr>
          <a:xfrm rot="5400000">
            <a:off x="8320088" y="1474763"/>
            <a:ext cx="132763" cy="128466"/>
            <a:chOff x="6668087" y="1297746"/>
            <a:chExt cx="161840" cy="156602"/>
          </a:xfrm>
        </p:grpSpPr>
        <p:cxnSp>
          <p:nvCxnSpPr>
            <p:cNvPr id="19" name="18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19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20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4 Marcador de fecha"/>
          <p:cNvSpPr>
            <a:spLocks noGrp="1"/>
          </p:cNvSpPr>
          <p:nvPr>
            <p:ph type="dt" sz="half" idx="10"/>
          </p:nvPr>
        </p:nvSpPr>
        <p:spPr>
          <a:xfrm>
            <a:off x="6477000" y="55499"/>
            <a:ext cx="2133600" cy="365125"/>
          </a:xfrm>
        </p:spPr>
        <p:txBody>
          <a:bodyPr/>
          <a:lstStyle>
            <a:extLst/>
          </a:lstStyle>
          <a:p>
            <a:fld id="{BC4FB183-B64E-42BE-8DE1-31BD09C81D89}" type="datetimeFigureOut">
              <a:rPr lang="es-MX" smtClean="0"/>
              <a:pPr/>
              <a:t>05/09/2010</a:t>
            </a:fld>
            <a:endParaRPr lang="es-MX"/>
          </a:p>
        </p:txBody>
      </p:sp>
      <p:sp>
        <p:nvSpPr>
          <p:cNvPr id="6" name="5 Marcador de pie de página"/>
          <p:cNvSpPr>
            <a:spLocks noGrp="1"/>
          </p:cNvSpPr>
          <p:nvPr>
            <p:ph type="ftr" sz="quarter" idx="11"/>
          </p:nvPr>
        </p:nvSpPr>
        <p:spPr>
          <a:xfrm>
            <a:off x="914400" y="55499"/>
            <a:ext cx="5562600" cy="365125"/>
          </a:xfrm>
        </p:spPr>
        <p:txBody>
          <a:bodyPr/>
          <a:lstStyle>
            <a:extLst/>
          </a:lstStyle>
          <a:p>
            <a:endParaRPr lang="es-MX"/>
          </a:p>
        </p:txBody>
      </p:sp>
      <p:sp>
        <p:nvSpPr>
          <p:cNvPr id="7" name="6 Marcador de número de diapositiva"/>
          <p:cNvSpPr>
            <a:spLocks noGrp="1"/>
          </p:cNvSpPr>
          <p:nvPr>
            <p:ph type="sldNum" sz="quarter" idx="12"/>
          </p:nvPr>
        </p:nvSpPr>
        <p:spPr>
          <a:xfrm>
            <a:off x="8610600" y="55499"/>
            <a:ext cx="457200" cy="365125"/>
          </a:xfrm>
        </p:spPr>
        <p:txBody>
          <a:bodyPr/>
          <a:lstStyle>
            <a:extLst/>
          </a:lstStyle>
          <a:p>
            <a:fld id="{5037D490-F864-4E4C-926C-BEA39E798CDB}"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14 Rectángulo"/>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15 Rectángulo"/>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16 Rectángulo"/>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Marcador de título"/>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C4FB183-B64E-42BE-8DE1-31BD09C81D89}" type="datetimeFigureOut">
              <a:rPr lang="es-MX" smtClean="0"/>
              <a:pPr/>
              <a:t>05/09/2010</a:t>
            </a:fld>
            <a:endParaRPr lang="es-MX"/>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s-MX"/>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5037D490-F864-4E4C-926C-BEA39E798CDB}" type="slidenum">
              <a:rPr lang="es-MX" smtClean="0"/>
              <a:pPr/>
              <a:t>‹Nº›</a:t>
            </a:fld>
            <a:endParaRPr lang="es-MX"/>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hyperlink" Target="http://es.wikipedia.org/wiki/Supinador_largo" TargetMode="External"/><Relationship Id="rId2" Type="http://schemas.openxmlformats.org/officeDocument/2006/relationships/hyperlink" Target="http://es.wikipedia.org/wiki/Tend%C3%B3n" TargetMode="Externa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hyperlink" Target="http://es.wikipedia.org/w/index.php?title=Extensor_propio_del_%C3%ADndice&amp;action=edit&amp;redlink=1" TargetMode="External"/><Relationship Id="rId7" Type="http://schemas.openxmlformats.org/officeDocument/2006/relationships/hyperlink" Target="http://es.wikipedia.org/wiki/Extensor_corto_del_pulgar" TargetMode="External"/><Relationship Id="rId2" Type="http://schemas.openxmlformats.org/officeDocument/2006/relationships/hyperlink" Target="http://es.wikipedia.org/wiki/Pronador_cuadrado" TargetMode="External"/><Relationship Id="rId1" Type="http://schemas.openxmlformats.org/officeDocument/2006/relationships/slideLayout" Target="../slideLayouts/slideLayout2.xml"/><Relationship Id="rId6" Type="http://schemas.openxmlformats.org/officeDocument/2006/relationships/hyperlink" Target="http://es.wikipedia.org/wiki/Abductor_largo_del_pulgar" TargetMode="External"/><Relationship Id="rId5" Type="http://schemas.openxmlformats.org/officeDocument/2006/relationships/hyperlink" Target="http://es.wikipedia.org/w/index.php?title=M%C3%BAsculo_extensor_largo_del_pulgar&amp;action=edit&amp;redlink=1" TargetMode="External"/><Relationship Id="rId4" Type="http://schemas.openxmlformats.org/officeDocument/2006/relationships/hyperlink" Target="http://es.wikipedia.org/w/index.php?title=Extensor_com%C3%BAn_de_los_dedos&amp;action=edit&amp;redlink=1" TargetMode="External"/></Relationships>
</file>

<file path=ppt/slides/_rels/slide102.xml.rels><?xml version="1.0" encoding="UTF-8" standalone="yes"?>
<Relationships xmlns="http://schemas.openxmlformats.org/package/2006/relationships"><Relationship Id="rId3" Type="http://schemas.openxmlformats.org/officeDocument/2006/relationships/hyperlink" Target="http://es.wikipedia.org/wiki/Biceps_braquial" TargetMode="External"/><Relationship Id="rId2" Type="http://schemas.openxmlformats.org/officeDocument/2006/relationships/hyperlink" Target="http://es.wikipedia.org/wiki/M%C3%BAsculos" TargetMode="Externa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8" Type="http://schemas.openxmlformats.org/officeDocument/2006/relationships/hyperlink" Target="http://es.wikipedia.org/wiki/Cintura_pelviana" TargetMode="External"/><Relationship Id="rId3" Type="http://schemas.openxmlformats.org/officeDocument/2006/relationships/hyperlink" Target="http://es.wikipedia.org/wiki/Extremidad" TargetMode="External"/><Relationship Id="rId7" Type="http://schemas.openxmlformats.org/officeDocument/2006/relationships/hyperlink" Target="http://es.wikipedia.org/wiki/Cadera" TargetMode="External"/><Relationship Id="rId2" Type="http://schemas.openxmlformats.org/officeDocument/2006/relationships/hyperlink" Target="http://es.wikipedia.org/wiki/Anatom%C3%ADa_humana" TargetMode="External"/><Relationship Id="rId1" Type="http://schemas.openxmlformats.org/officeDocument/2006/relationships/slideLayout" Target="../slideLayouts/slideLayout2.xml"/><Relationship Id="rId6" Type="http://schemas.openxmlformats.org/officeDocument/2006/relationships/hyperlink" Target="http://es.wikipedia.org/wiki/Articulaci%C3%B3n_(anatom%C3%ADa)" TargetMode="External"/><Relationship Id="rId5" Type="http://schemas.openxmlformats.org/officeDocument/2006/relationships/hyperlink" Target="http://es.wikipedia.org/wiki/Pelvis" TargetMode="External"/><Relationship Id="rId4" Type="http://schemas.openxmlformats.org/officeDocument/2006/relationships/hyperlink" Target="http://es.wikipedia.org/wiki/Tronco_(anatom%C3%ADa)" TargetMode="External"/></Relationships>
</file>

<file path=ppt/slides/_rels/slide105.xml.rels><?xml version="1.0" encoding="UTF-8" standalone="yes"?>
<Relationships xmlns="http://schemas.openxmlformats.org/package/2006/relationships"><Relationship Id="rId3" Type="http://schemas.openxmlformats.org/officeDocument/2006/relationships/hyperlink" Target="http://es.wikipedia.org/wiki/Ligamento_trapezoide" TargetMode="External"/><Relationship Id="rId2" Type="http://schemas.openxmlformats.org/officeDocument/2006/relationships/hyperlink" Target="http://es.wikipedia.org/w/index.php?title=L%C3%ADnea_trapezoidea&amp;action=edit&amp;redlink=1" TargetMode="Externa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8" Type="http://schemas.openxmlformats.org/officeDocument/2006/relationships/hyperlink" Target="http://es.wikipedia.org/wiki/Miembro_inferior" TargetMode="External"/><Relationship Id="rId3" Type="http://schemas.openxmlformats.org/officeDocument/2006/relationships/image" Target="../media/image34.png"/><Relationship Id="rId7" Type="http://schemas.openxmlformats.org/officeDocument/2006/relationships/hyperlink" Target="http://es.wikipedia.org/wiki/Muslo" TargetMode="External"/><Relationship Id="rId2" Type="http://schemas.openxmlformats.org/officeDocument/2006/relationships/hyperlink" Target="http://es.wikipedia.org/wiki/Archivo:Gray244.png" TargetMode="External"/><Relationship Id="rId1" Type="http://schemas.openxmlformats.org/officeDocument/2006/relationships/slideLayout" Target="../slideLayouts/slideLayout2.xml"/><Relationship Id="rId6" Type="http://schemas.openxmlformats.org/officeDocument/2006/relationships/hyperlink" Target="http://es.wikipedia.org/wiki/Hueso" TargetMode="External"/><Relationship Id="rId5" Type="http://schemas.openxmlformats.org/officeDocument/2006/relationships/image" Target="../media/image35.png"/><Relationship Id="rId4" Type="http://schemas.openxmlformats.org/officeDocument/2006/relationships/hyperlink" Target="http://es.wikipedia.org/wiki/Archivo:Gray245.png" TargetMode="External"/></Relationships>
</file>

<file path=ppt/slides/_rels/slide107.xml.rels><?xml version="1.0" encoding="UTF-8" standalone="yes"?>
<Relationships xmlns="http://schemas.openxmlformats.org/package/2006/relationships"><Relationship Id="rId3" Type="http://schemas.openxmlformats.org/officeDocument/2006/relationships/hyperlink" Target="http://es.wikipedia.org/wiki/Ep%C3%ADfisis" TargetMode="External"/><Relationship Id="rId2" Type="http://schemas.openxmlformats.org/officeDocument/2006/relationships/hyperlink" Target="http://es.wikipedia.org/wiki/Di%C3%A1fisis" TargetMode="External"/><Relationship Id="rId1" Type="http://schemas.openxmlformats.org/officeDocument/2006/relationships/slideLayout" Target="../slideLayouts/slideLayout2.xml"/><Relationship Id="rId6" Type="http://schemas.openxmlformats.org/officeDocument/2006/relationships/hyperlink" Target="http://es.wikipedia.org/wiki/Tibia" TargetMode="External"/><Relationship Id="rId5" Type="http://schemas.openxmlformats.org/officeDocument/2006/relationships/hyperlink" Target="http://es.wikipedia.org/wiki/Coxal" TargetMode="External"/><Relationship Id="rId4" Type="http://schemas.openxmlformats.org/officeDocument/2006/relationships/hyperlink" Target="http://es.wikipedia.org/wiki/Articulaci%C3%B3n" TargetMode="External"/></Relationships>
</file>

<file path=ppt/slides/_rels/slide108.xml.rels><?xml version="1.0" encoding="UTF-8" standalone="yes"?>
<Relationships xmlns="http://schemas.openxmlformats.org/package/2006/relationships"><Relationship Id="rId8" Type="http://schemas.openxmlformats.org/officeDocument/2006/relationships/hyperlink" Target="http://es.wikipedia.org/wiki/Anatom%C3%ADa" TargetMode="External"/><Relationship Id="rId3" Type="http://schemas.openxmlformats.org/officeDocument/2006/relationships/hyperlink" Target="http://es.wikipedia.org/wiki/Esqueleto" TargetMode="External"/><Relationship Id="rId7" Type="http://schemas.openxmlformats.org/officeDocument/2006/relationships/hyperlink" Target="http://es.wikipedia.org/wiki/%C3%81ngulo" TargetMode="External"/><Relationship Id="rId2" Type="http://schemas.openxmlformats.org/officeDocument/2006/relationships/hyperlink" Target="http://es.wikipedia.org/w/index.php?title=Hueso_largo&amp;action=edit&amp;redlink=1" TargetMode="External"/><Relationship Id="rId1" Type="http://schemas.openxmlformats.org/officeDocument/2006/relationships/slideLayout" Target="../slideLayouts/slideLayout2.xml"/><Relationship Id="rId6" Type="http://schemas.openxmlformats.org/officeDocument/2006/relationships/hyperlink" Target="http://es.wikipedia.org/wiki/Pelvis" TargetMode="External"/><Relationship Id="rId5" Type="http://schemas.openxmlformats.org/officeDocument/2006/relationships/hyperlink" Target="http://es.wikipedia.org/wiki/Coxal" TargetMode="External"/><Relationship Id="rId4" Type="http://schemas.openxmlformats.org/officeDocument/2006/relationships/hyperlink" Target="http://es.wikipedia.org/wiki/Mujer" TargetMode="External"/></Relationships>
</file>

<file path=ppt/slides/_rels/slide109.xml.rels><?xml version="1.0" encoding="UTF-8" standalone="yes"?>
<Relationships xmlns="http://schemas.openxmlformats.org/package/2006/relationships"><Relationship Id="rId8" Type="http://schemas.openxmlformats.org/officeDocument/2006/relationships/hyperlink" Target="http://es.wikipedia.org/w/index.php?title=Subcrural&amp;action=edit&amp;redlink=1" TargetMode="External"/><Relationship Id="rId3" Type="http://schemas.openxmlformats.org/officeDocument/2006/relationships/hyperlink" Target="http://es.wikipedia.org/wiki/Prisma" TargetMode="External"/><Relationship Id="rId7" Type="http://schemas.openxmlformats.org/officeDocument/2006/relationships/hyperlink" Target="http://es.wikipedia.org/wiki/Cu%C3%A1driceps_crural" TargetMode="External"/><Relationship Id="rId2" Type="http://schemas.openxmlformats.org/officeDocument/2006/relationships/hyperlink" Target="http://es.wikipedia.org/wiki/Di%C3%A1fisis" TargetMode="External"/><Relationship Id="rId1" Type="http://schemas.openxmlformats.org/officeDocument/2006/relationships/slideLayout" Target="../slideLayouts/slideLayout2.xml"/><Relationship Id="rId6" Type="http://schemas.openxmlformats.org/officeDocument/2006/relationships/hyperlink" Target="http://es.wikipedia.org/w/index.php?title=Crural&amp;action=edit&amp;redlink=1" TargetMode="External"/><Relationship Id="rId5" Type="http://schemas.openxmlformats.org/officeDocument/2006/relationships/hyperlink" Target="http://es.wikipedia.org/wiki/M%C3%BAsculo" TargetMode="External"/><Relationship Id="rId4" Type="http://schemas.openxmlformats.org/officeDocument/2006/relationships/hyperlink" Target="http://es.wikipedia.org/wiki/Tri%C3%A1ngulo"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8" Type="http://schemas.openxmlformats.org/officeDocument/2006/relationships/hyperlink" Target="http://es.wikipedia.org/wiki/Aducci%C3%B3n" TargetMode="External"/><Relationship Id="rId3" Type="http://schemas.openxmlformats.org/officeDocument/2006/relationships/hyperlink" Target="http://es.wikipedia.org/wiki/Vasto_externo" TargetMode="External"/><Relationship Id="rId7" Type="http://schemas.openxmlformats.org/officeDocument/2006/relationships/hyperlink" Target="http://es.wikipedia.org/wiki/Pierna" TargetMode="External"/><Relationship Id="rId2" Type="http://schemas.openxmlformats.org/officeDocument/2006/relationships/hyperlink" Target="http://es.wikipedia.org/wiki/Di%C3%A1fisis" TargetMode="External"/><Relationship Id="rId1" Type="http://schemas.openxmlformats.org/officeDocument/2006/relationships/slideLayout" Target="../slideLayouts/slideLayout2.xml"/><Relationship Id="rId6" Type="http://schemas.openxmlformats.org/officeDocument/2006/relationships/hyperlink" Target="http://es.wikipedia.org/wiki/Extensi%C3%B3n_(anatom%C3%ADa)" TargetMode="External"/><Relationship Id="rId5" Type="http://schemas.openxmlformats.org/officeDocument/2006/relationships/hyperlink" Target="http://es.wikipedia.org/wiki/M%C3%BAsculo" TargetMode="External"/><Relationship Id="rId10" Type="http://schemas.openxmlformats.org/officeDocument/2006/relationships/hyperlink" Target="http://es.wikipedia.org/wiki/B%C3%ADceps_crural" TargetMode="External"/><Relationship Id="rId4" Type="http://schemas.openxmlformats.org/officeDocument/2006/relationships/hyperlink" Target="http://es.wikipedia.org/wiki/Vasto_interno" TargetMode="External"/><Relationship Id="rId9" Type="http://schemas.openxmlformats.org/officeDocument/2006/relationships/hyperlink" Target="http://es.wikipedia.org/wiki/Muslo" TargetMode="External"/></Relationships>
</file>

<file path=ppt/slides/_rels/slide111.xml.rels><?xml version="1.0" encoding="UTF-8" standalone="yes"?>
<Relationships xmlns="http://schemas.openxmlformats.org/package/2006/relationships"><Relationship Id="rId3" Type="http://schemas.openxmlformats.org/officeDocument/2006/relationships/hyperlink" Target="http://es.wikipedia.org/wiki/Hueco_popl%C3%ADteo" TargetMode="External"/><Relationship Id="rId2" Type="http://schemas.openxmlformats.org/officeDocument/2006/relationships/hyperlink" Target="http://es.wikipedia.org/wiki/C%C3%B3ndilo" TargetMode="Externa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8" Type="http://schemas.openxmlformats.org/officeDocument/2006/relationships/hyperlink" Target="http://es.wikipedia.org/wiki/Aducci%C3%B3n" TargetMode="External"/><Relationship Id="rId13" Type="http://schemas.openxmlformats.org/officeDocument/2006/relationships/hyperlink" Target="http://es.wikipedia.org/wiki/Miembro_inferior" TargetMode="External"/><Relationship Id="rId3" Type="http://schemas.openxmlformats.org/officeDocument/2006/relationships/hyperlink" Target="http://es.wikipedia.org/wiki/Cu%C3%A1driceps_crural" TargetMode="External"/><Relationship Id="rId7" Type="http://schemas.openxmlformats.org/officeDocument/2006/relationships/hyperlink" Target="http://es.wikipedia.org/wiki/Pierna" TargetMode="External"/><Relationship Id="rId12" Type="http://schemas.openxmlformats.org/officeDocument/2006/relationships/hyperlink" Target="http://es.wikipedia.org/wiki/Hueso" TargetMode="External"/><Relationship Id="rId2" Type="http://schemas.openxmlformats.org/officeDocument/2006/relationships/hyperlink" Target="http://es.wikipedia.org/wiki/M%C3%BAsculo" TargetMode="External"/><Relationship Id="rId1" Type="http://schemas.openxmlformats.org/officeDocument/2006/relationships/slideLayout" Target="../slideLayouts/slideLayout2.xml"/><Relationship Id="rId6" Type="http://schemas.openxmlformats.org/officeDocument/2006/relationships/hyperlink" Target="http://es.wikipedia.org/wiki/Extensi%C3%B3n_(anatom%C3%ADa)" TargetMode="External"/><Relationship Id="rId11" Type="http://schemas.openxmlformats.org/officeDocument/2006/relationships/hyperlink" Target="http://es.wikipedia.org/wiki/Gl%C3%BAteo_mayor" TargetMode="External"/><Relationship Id="rId5" Type="http://schemas.openxmlformats.org/officeDocument/2006/relationships/hyperlink" Target="http://es.wikipedia.org/wiki/Vasto_interno" TargetMode="External"/><Relationship Id="rId10" Type="http://schemas.openxmlformats.org/officeDocument/2006/relationships/hyperlink" Target="http://es.wikipedia.org/wiki/B%C3%ADceps_crural" TargetMode="External"/><Relationship Id="rId4" Type="http://schemas.openxmlformats.org/officeDocument/2006/relationships/hyperlink" Target="http://es.wikipedia.org/w/index.php?title=Crural&amp;action=edit&amp;redlink=1" TargetMode="External"/><Relationship Id="rId9" Type="http://schemas.openxmlformats.org/officeDocument/2006/relationships/hyperlink" Target="http://es.wikipedia.org/wiki/Muslo" TargetMode="External"/><Relationship Id="rId14" Type="http://schemas.openxmlformats.org/officeDocument/2006/relationships/hyperlink" Target="http://es.wikipedia.org/w/index.php?title=F%C3%A9mur_(anatom%C3%ADa_humana)&amp;action=edit&amp;section=3" TargetMode="External"/></Relationships>
</file>

<file path=ppt/slides/_rels/slide1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es.wikipedia.org/wiki/Archivo:Femur_head.png" TargetMode="Externa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hyperlink" Target="http://es.wikipedia.org/wiki/Hueso" TargetMode="External"/><Relationship Id="rId2" Type="http://schemas.openxmlformats.org/officeDocument/2006/relationships/hyperlink" Target="http://es.wikipedia.org/wiki/Ep%C3%ADfisis" TargetMode="External"/><Relationship Id="rId1" Type="http://schemas.openxmlformats.org/officeDocument/2006/relationships/slideLayout" Target="../slideLayouts/slideLayout2.xml"/><Relationship Id="rId5" Type="http://schemas.openxmlformats.org/officeDocument/2006/relationships/hyperlink" Target="http://es.wikipedia.org/wiki/Coxal" TargetMode="External"/><Relationship Id="rId4" Type="http://schemas.openxmlformats.org/officeDocument/2006/relationships/hyperlink" Target="http://es.wikipedia.org/wiki/Articulaci%C3%B3n_(anatom%C3%ADa)" TargetMode="External"/></Relationships>
</file>

<file path=ppt/slides/_rels/slide115.xml.rels><?xml version="1.0" encoding="UTF-8" standalone="yes"?>
<Relationships xmlns="http://schemas.openxmlformats.org/package/2006/relationships"><Relationship Id="rId3" Type="http://schemas.openxmlformats.org/officeDocument/2006/relationships/hyperlink" Target="http://es.wikipedia.org/wiki/Cart%C3%ADlago" TargetMode="External"/><Relationship Id="rId2" Type="http://schemas.openxmlformats.org/officeDocument/2006/relationships/hyperlink" Target="http://es.wikipedia.org/wiki/Esfera" TargetMode="External"/><Relationship Id="rId1" Type="http://schemas.openxmlformats.org/officeDocument/2006/relationships/slideLayout" Target="../slideLayouts/slideLayout2.xml"/><Relationship Id="rId5" Type="http://schemas.openxmlformats.org/officeDocument/2006/relationships/hyperlink" Target="http://es.wikipedia.org/wiki/Coxofemoral" TargetMode="External"/><Relationship Id="rId4" Type="http://schemas.openxmlformats.org/officeDocument/2006/relationships/hyperlink" Target="http://es.wikipedia.org/wiki/Coxal" TargetMode="External"/></Relationships>
</file>

<file path=ppt/slides/_rels/slide116.xml.rels><?xml version="1.0" encoding="UTF-8" standalone="yes"?>
<Relationships xmlns="http://schemas.openxmlformats.org/package/2006/relationships"><Relationship Id="rId8" Type="http://schemas.openxmlformats.org/officeDocument/2006/relationships/hyperlink" Target="http://es.wikipedia.org/wiki/Cu%C3%A1driceps_crural" TargetMode="External"/><Relationship Id="rId3" Type="http://schemas.openxmlformats.org/officeDocument/2006/relationships/hyperlink" Target="http://es.wikipedia.org/wiki/M%C3%BAsculo" TargetMode="External"/><Relationship Id="rId7" Type="http://schemas.openxmlformats.org/officeDocument/2006/relationships/hyperlink" Target="http://es.wikipedia.org/wiki/Piramidal" TargetMode="External"/><Relationship Id="rId2" Type="http://schemas.openxmlformats.org/officeDocument/2006/relationships/hyperlink" Target="http://es.wikipedia.org/wiki/Gl%C3%BAteo_mediano" TargetMode="External"/><Relationship Id="rId1" Type="http://schemas.openxmlformats.org/officeDocument/2006/relationships/slideLayout" Target="../slideLayouts/slideLayout2.xml"/><Relationship Id="rId6" Type="http://schemas.openxmlformats.org/officeDocument/2006/relationships/hyperlink" Target="http://es.wikipedia.org/wiki/G%C3%A9mino" TargetMode="External"/><Relationship Id="rId11" Type="http://schemas.openxmlformats.org/officeDocument/2006/relationships/hyperlink" Target="http://es.wikipedia.org/wiki/Gl%C3%BAteo_menor" TargetMode="External"/><Relationship Id="rId5" Type="http://schemas.openxmlformats.org/officeDocument/2006/relationships/hyperlink" Target="http://es.wikipedia.org/wiki/Obturador_interno" TargetMode="External"/><Relationship Id="rId10" Type="http://schemas.openxmlformats.org/officeDocument/2006/relationships/hyperlink" Target="http://es.wikipedia.org/wiki/Cuadrado_crural" TargetMode="External"/><Relationship Id="rId4" Type="http://schemas.openxmlformats.org/officeDocument/2006/relationships/hyperlink" Target="http://es.wikipedia.org/wiki/Obturador_externo" TargetMode="External"/><Relationship Id="rId9" Type="http://schemas.openxmlformats.org/officeDocument/2006/relationships/hyperlink" Target="http://es.wikipedia.org/wiki/Vasto_externo" TargetMode="External"/></Relationships>
</file>

<file path=ppt/slides/_rels/slide117.xml.rels><?xml version="1.0" encoding="UTF-8" standalone="yes"?>
<Relationships xmlns="http://schemas.openxmlformats.org/package/2006/relationships"><Relationship Id="rId3" Type="http://schemas.openxmlformats.org/officeDocument/2006/relationships/hyperlink" Target="http://es.wikipedia.org/wiki/Cono" TargetMode="External"/><Relationship Id="rId2" Type="http://schemas.openxmlformats.org/officeDocument/2006/relationships/hyperlink" Target="http://es.wikipedia.org/wiki/Ap%C3%B3fisis" TargetMode="External"/><Relationship Id="rId1" Type="http://schemas.openxmlformats.org/officeDocument/2006/relationships/slideLayout" Target="../slideLayouts/slideLayout2.xml"/><Relationship Id="rId6" Type="http://schemas.openxmlformats.org/officeDocument/2006/relationships/hyperlink" Target="http://es.wikipedia.org/wiki/Cuadrado_crural" TargetMode="External"/><Relationship Id="rId5" Type="http://schemas.openxmlformats.org/officeDocument/2006/relationships/hyperlink" Target="http://es.wikipedia.org/wiki/Psoasil%C3%ADaco" TargetMode="External"/><Relationship Id="rId4" Type="http://schemas.openxmlformats.org/officeDocument/2006/relationships/hyperlink" Target="http://es.wikipedia.org/wiki/M%C3%BAsculo" TargetMode="External"/></Relationships>
</file>

<file path=ppt/slides/_rels/slide118.xml.rels><?xml version="1.0" encoding="UTF-8" standalone="yes"?>
<Relationships xmlns="http://schemas.openxmlformats.org/package/2006/relationships"><Relationship Id="rId3" Type="http://schemas.openxmlformats.org/officeDocument/2006/relationships/hyperlink" Target="http://es.wikipedia.org/wiki/Articulaci%C3%B3n_(anatom%C3%ADa)" TargetMode="External"/><Relationship Id="rId2" Type="http://schemas.openxmlformats.org/officeDocument/2006/relationships/hyperlink" Target="http://es.wikipedia.org/wiki/Cilindro" TargetMode="External"/><Relationship Id="rId1" Type="http://schemas.openxmlformats.org/officeDocument/2006/relationships/slideLayout" Target="../slideLayouts/slideLayout2.xml"/><Relationship Id="rId4" Type="http://schemas.openxmlformats.org/officeDocument/2006/relationships/hyperlink" Target="http://es.wikipedia.org/wiki/Coxofemoral" TargetMode="Externa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es.wikipedia.org/wiki/Archivo:Gray246.png" TargetMode="Externa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es.wikipedia.org/wiki/Archivo:Gray350.png" TargetMode="Externa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hyperlink" Target="http://es.wikipedia.org/wiki/C%C3%B3ndilo" TargetMode="External"/><Relationship Id="rId7" Type="http://schemas.openxmlformats.org/officeDocument/2006/relationships/hyperlink" Target="http://es.wikipedia.org/wiki/Rodilla" TargetMode="External"/><Relationship Id="rId2" Type="http://schemas.openxmlformats.org/officeDocument/2006/relationships/hyperlink" Target="http://es.wikipedia.org/wiki/Ep%C3%ADfisis" TargetMode="External"/><Relationship Id="rId1" Type="http://schemas.openxmlformats.org/officeDocument/2006/relationships/slideLayout" Target="../slideLayouts/slideLayout2.xml"/><Relationship Id="rId6" Type="http://schemas.openxmlformats.org/officeDocument/2006/relationships/hyperlink" Target="http://es.wikipedia.org/wiki/Tibia" TargetMode="External"/><Relationship Id="rId5" Type="http://schemas.openxmlformats.org/officeDocument/2006/relationships/hyperlink" Target="http://es.wikipedia.org/wiki/Di%C3%A1fisis" TargetMode="External"/><Relationship Id="rId4" Type="http://schemas.openxmlformats.org/officeDocument/2006/relationships/hyperlink" Target="http://es.wikipedia.org/wiki/Sagital" TargetMode="External"/></Relationships>
</file>

<file path=ppt/slides/_rels/slide123.xml.rels><?xml version="1.0" encoding="UTF-8" standalone="yes"?>
<Relationships xmlns="http://schemas.openxmlformats.org/package/2006/relationships"><Relationship Id="rId3" Type="http://schemas.openxmlformats.org/officeDocument/2006/relationships/hyperlink" Target="http://es.wikipedia.org/w/index.php?title=Aductor_mayor&amp;action=edit&amp;redlink=1" TargetMode="External"/><Relationship Id="rId2" Type="http://schemas.openxmlformats.org/officeDocument/2006/relationships/hyperlink" Target="http://es.wikipedia.org/wiki/Rodilla" TargetMode="External"/><Relationship Id="rId1" Type="http://schemas.openxmlformats.org/officeDocument/2006/relationships/slideLayout" Target="../slideLayouts/slideLayout2.xml"/><Relationship Id="rId5" Type="http://schemas.openxmlformats.org/officeDocument/2006/relationships/hyperlink" Target="http://es.wikipedia.org/wiki/Gemelo_(m%C3%BAsculo)" TargetMode="External"/><Relationship Id="rId4" Type="http://schemas.openxmlformats.org/officeDocument/2006/relationships/hyperlink" Target="http://es.wikipedia.org/wiki/M%C3%BAsculo" TargetMode="External"/></Relationships>
</file>

<file path=ppt/slides/_rels/slide124.xml.rels><?xml version="1.0" encoding="UTF-8" standalone="yes"?>
<Relationships xmlns="http://schemas.openxmlformats.org/package/2006/relationships"><Relationship Id="rId3" Type="http://schemas.openxmlformats.org/officeDocument/2006/relationships/hyperlink" Target="http://es.wikipedia.org/wiki/Gemelo_(m%C3%BAsculo)" TargetMode="External"/><Relationship Id="rId2" Type="http://schemas.openxmlformats.org/officeDocument/2006/relationships/hyperlink" Target="http://es.wikipedia.org/wiki/Rodilla" TargetMode="External"/><Relationship Id="rId1" Type="http://schemas.openxmlformats.org/officeDocument/2006/relationships/slideLayout" Target="../slideLayouts/slideLayout2.xml"/><Relationship Id="rId4" Type="http://schemas.openxmlformats.org/officeDocument/2006/relationships/hyperlink" Target="http://es.wikipedia.org/wiki/Popl%C3%ADteo" TargetMode="Externa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hyperlink" Target="http://es.wikipedia.org/wiki/Pierna" TargetMode="External"/><Relationship Id="rId2" Type="http://schemas.openxmlformats.org/officeDocument/2006/relationships/hyperlink" Target="http://es.wikipedia.org/wiki/R%C3%B3tula" TargetMode="External"/><Relationship Id="rId1" Type="http://schemas.openxmlformats.org/officeDocument/2006/relationships/slideLayout" Target="../slideLayouts/slideLayout2.xml"/><Relationship Id="rId5" Type="http://schemas.openxmlformats.org/officeDocument/2006/relationships/hyperlink" Target="http://es.wikipedia.org/wiki/Gemelo_(m%C3%BAsculo)" TargetMode="External"/><Relationship Id="rId4" Type="http://schemas.openxmlformats.org/officeDocument/2006/relationships/hyperlink" Target="http://es.wikipedia.org/wiki/Extensi%C3%B3n_(anatom%C3%ADa)" TargetMode="External"/></Relationships>
</file>

<file path=ppt/slides/_rels/slide1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es.wikipedia.org/wiki/Archivo:Gray258.png" TargetMode="Externa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hyperlink" Target="http://es.wikipedia.org/wiki/Archivo:Gray259.png" TargetMode="External"/></Relationships>
</file>

<file path=ppt/slides/_rels/slide128.xml.rels><?xml version="1.0" encoding="UTF-8" standalone="yes"?>
<Relationships xmlns="http://schemas.openxmlformats.org/package/2006/relationships"><Relationship Id="rId3" Type="http://schemas.openxmlformats.org/officeDocument/2006/relationships/hyperlink" Target="http://es.wikipedia.org/wiki/Cuerpo_(anatom%C3%ADa)" TargetMode="External"/><Relationship Id="rId7" Type="http://schemas.openxmlformats.org/officeDocument/2006/relationships/hyperlink" Target="http://es.wikipedia.org/w/index.php?title=Eminencia_interc%C3%B3ndila&amp;action=edit&amp;redlink=1" TargetMode="External"/><Relationship Id="rId2" Type="http://schemas.openxmlformats.org/officeDocument/2006/relationships/hyperlink" Target="http://es.wikipedia.org/wiki/Hueso" TargetMode="External"/><Relationship Id="rId1" Type="http://schemas.openxmlformats.org/officeDocument/2006/relationships/slideLayout" Target="../slideLayouts/slideLayout2.xml"/><Relationship Id="rId6" Type="http://schemas.openxmlformats.org/officeDocument/2006/relationships/hyperlink" Target="http://es.wikipedia.org/w/index.php?title=Platillo_tibial&amp;action=edit&amp;redlink=1" TargetMode="External"/><Relationship Id="rId5" Type="http://schemas.openxmlformats.org/officeDocument/2006/relationships/hyperlink" Target="http://es.wikipedia.org/wiki/C%C3%B3ndilo" TargetMode="External"/><Relationship Id="rId4" Type="http://schemas.openxmlformats.org/officeDocument/2006/relationships/hyperlink" Target="http://es.wikipedia.org/wiki/F%C3%A9mur" TargetMode="External"/></Relationships>
</file>

<file path=ppt/slides/_rels/slide129.xml.rels><?xml version="1.0" encoding="UTF-8" standalone="yes"?>
<Relationships xmlns="http://schemas.openxmlformats.org/package/2006/relationships"><Relationship Id="rId3" Type="http://schemas.openxmlformats.org/officeDocument/2006/relationships/hyperlink" Target="http://es.wikipedia.org/wiki/Mal%C3%A9olo_medial" TargetMode="External"/><Relationship Id="rId2" Type="http://schemas.openxmlformats.org/officeDocument/2006/relationships/hyperlink" Target="http://es.wikipedia.org/w/index.php?title=Tuberosidad_tibial&amp;action=edit&amp;redlink=1" TargetMode="External"/><Relationship Id="rId1" Type="http://schemas.openxmlformats.org/officeDocument/2006/relationships/slideLayout" Target="../slideLayouts/slideLayout2.xml"/><Relationship Id="rId6" Type="http://schemas.openxmlformats.org/officeDocument/2006/relationships/hyperlink" Target="http://es.wikipedia.org/w/index.php?title=L%C3%ADnea_s%C3%B3lea&amp;action=edit&amp;redlink=1" TargetMode="External"/><Relationship Id="rId5" Type="http://schemas.openxmlformats.org/officeDocument/2006/relationships/hyperlink" Target="http://es.wikipedia.org/w/index.php?title=Membrana_inter%C3%B3sea&amp;action=edit&amp;redlink=1" TargetMode="External"/><Relationship Id="rId4" Type="http://schemas.openxmlformats.org/officeDocument/2006/relationships/hyperlink" Target="http://es.wikipedia.org/wiki/Astr%C3%A1galo"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hyperlink" Target="http://es.wikipedia.org/wiki/Astr%C3%A1galo" TargetMode="External"/><Relationship Id="rId2" Type="http://schemas.openxmlformats.org/officeDocument/2006/relationships/hyperlink" Target="http://es.wikipedia.org/wiki/F%C3%A9mur_(anatom%C3%ADa_humana)" TargetMode="External"/><Relationship Id="rId1" Type="http://schemas.openxmlformats.org/officeDocument/2006/relationships/slideLayout" Target="../slideLayouts/slideLayout2.xml"/><Relationship Id="rId4" Type="http://schemas.openxmlformats.org/officeDocument/2006/relationships/hyperlink" Target="http://es.wikipedia.org/wiki/Peron%C3%A9" TargetMode="External"/></Relationships>
</file>

<file path=ppt/slides/_rels/slide13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es.wikipedia.org/wiki/Archivo:Fibula.JPG" TargetMode="Externa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hyperlink" Target="http://es.wikipedia.org/wiki/Ap%C3%B3fisis" TargetMode="Externa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3" Type="http://schemas.openxmlformats.org/officeDocument/2006/relationships/hyperlink" Target="http://es.wikipedia.org/wiki/Diartrosis" TargetMode="External"/><Relationship Id="rId2" Type="http://schemas.openxmlformats.org/officeDocument/2006/relationships/hyperlink" Target="http://es.wikipedia.org/wiki/Tibia" TargetMode="External"/><Relationship Id="rId1" Type="http://schemas.openxmlformats.org/officeDocument/2006/relationships/slideLayout" Target="../slideLayouts/slideLayout2.xml"/><Relationship Id="rId5" Type="http://schemas.openxmlformats.org/officeDocument/2006/relationships/hyperlink" Target="http://es.wikipedia.org/wiki/Astr%C3%A1galo" TargetMode="External"/><Relationship Id="rId4" Type="http://schemas.openxmlformats.org/officeDocument/2006/relationships/hyperlink" Target="http://es.wikipedia.org/w/index.php?title=Artrodias&amp;action=edit&amp;redlink=1" TargetMode="External"/></Relationships>
</file>

<file path=ppt/slides/_rels/slide134.xml.rels><?xml version="1.0" encoding="UTF-8" standalone="yes"?>
<Relationships xmlns="http://schemas.openxmlformats.org/package/2006/relationships"><Relationship Id="rId3" Type="http://schemas.openxmlformats.org/officeDocument/2006/relationships/hyperlink" Target="http://es.wikipedia.org/wiki/Bipedismo" TargetMode="External"/><Relationship Id="rId2" Type="http://schemas.openxmlformats.org/officeDocument/2006/relationships/hyperlink" Target="http://es.wikipedia.org/wiki/Animal" TargetMode="Externa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hyperlink" Target="http://es.wikipedia.org/wiki/Archivo:CT_3D_human_Foot_Skin_and_Bone.jpeg" TargetMode="Externa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hyperlink" Target="http://es.wikipedia.org/wiki/Metatarso" TargetMode="External"/><Relationship Id="rId2" Type="http://schemas.openxmlformats.org/officeDocument/2006/relationships/hyperlink" Target="http://es.wikipedia.org/wiki/Tarso_(anatom%C3%ADa)" TargetMode="External"/><Relationship Id="rId1" Type="http://schemas.openxmlformats.org/officeDocument/2006/relationships/slideLayout" Target="../slideLayouts/slideLayout2.xml"/><Relationship Id="rId4" Type="http://schemas.openxmlformats.org/officeDocument/2006/relationships/hyperlink" Target="http://es.wikipedia.org/wiki/Falanges_del_pie" TargetMode="External"/></Relationships>
</file>

<file path=ppt/slides/_rels/slide137.xml.rels><?xml version="1.0" encoding="UTF-8" standalone="yes"?>
<Relationships xmlns="http://schemas.openxmlformats.org/package/2006/relationships"><Relationship Id="rId3" Type="http://schemas.openxmlformats.org/officeDocument/2006/relationships/hyperlink" Target="http://es.wikipedia.org/wiki/Tend%C3%B3n_de_Aquiles" TargetMode="External"/><Relationship Id="rId2" Type="http://schemas.openxmlformats.org/officeDocument/2006/relationships/hyperlink" Target="http://es.wikipedia.org/wiki/Pantorrilla" TargetMode="External"/><Relationship Id="rId1" Type="http://schemas.openxmlformats.org/officeDocument/2006/relationships/slideLayout" Target="../slideLayouts/slideLayout2.xml"/><Relationship Id="rId4" Type="http://schemas.openxmlformats.org/officeDocument/2006/relationships/hyperlink" Target="http://es.wikipedia.org/wiki/Pod%C3%B3logo" TargetMode="External"/></Relationships>
</file>

<file path=ppt/slides/_rels/slide13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hyperlink" Target="http://es.wikipedia.org/wiki/Archivo:Ospied.svg" TargetMode="Externa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es.wikipedia.org/wiki/Archivo:Tarsus.pn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8" Type="http://schemas.openxmlformats.org/officeDocument/2006/relationships/hyperlink" Target="http://es.wikipedia.org/wiki/Calc%C3%A1neo" TargetMode="External"/><Relationship Id="rId3" Type="http://schemas.openxmlformats.org/officeDocument/2006/relationships/hyperlink" Target="http://es.wikipedia.org/wiki/Hueso" TargetMode="External"/><Relationship Id="rId7" Type="http://schemas.openxmlformats.org/officeDocument/2006/relationships/hyperlink" Target="http://es.wikipedia.org/wiki/Astr%C3%A1galo_(hueso)" TargetMode="External"/><Relationship Id="rId2" Type="http://schemas.openxmlformats.org/officeDocument/2006/relationships/hyperlink" Target="http://es.wikipedia.org/wiki/Pie_(anatom%C3%ADa)" TargetMode="External"/><Relationship Id="rId1" Type="http://schemas.openxmlformats.org/officeDocument/2006/relationships/slideLayout" Target="../slideLayouts/slideLayout2.xml"/><Relationship Id="rId6" Type="http://schemas.openxmlformats.org/officeDocument/2006/relationships/hyperlink" Target="http://es.wikipedia.org/w/index.php?title=Tarsiano&amp;action=edit&amp;redlink=1" TargetMode="External"/><Relationship Id="rId11" Type="http://schemas.openxmlformats.org/officeDocument/2006/relationships/hyperlink" Target="http://es.wikipedia.org/wiki/Cu%C3%B1as" TargetMode="External"/><Relationship Id="rId5" Type="http://schemas.openxmlformats.org/officeDocument/2006/relationships/hyperlink" Target="http://es.wikipedia.org/wiki/Metatarsiano" TargetMode="External"/><Relationship Id="rId10" Type="http://schemas.openxmlformats.org/officeDocument/2006/relationships/hyperlink" Target="http://es.wikipedia.org/wiki/Cuboides_(hueso)" TargetMode="External"/><Relationship Id="rId4" Type="http://schemas.openxmlformats.org/officeDocument/2006/relationships/hyperlink" Target="http://es.wikipedia.org/wiki/Pierna" TargetMode="External"/><Relationship Id="rId9" Type="http://schemas.openxmlformats.org/officeDocument/2006/relationships/hyperlink" Target="http://es.wikipedia.org/wiki/Escafoides_(tarso)" TargetMode="External"/></Relationships>
</file>

<file path=ppt/slides/_rels/slide1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hyperlink" Target="http://es.wikipedia.org/wiki/Archivo:Gray291.png" TargetMode="Externa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hyperlink" Target="http://es.wikipedia.org/wiki/Cuboides_(hueso)" TargetMode="External"/><Relationship Id="rId2" Type="http://schemas.openxmlformats.org/officeDocument/2006/relationships/hyperlink" Target="http://es.wikipedia.org/wiki/Huesos" TargetMode="External"/><Relationship Id="rId1" Type="http://schemas.openxmlformats.org/officeDocument/2006/relationships/slideLayout" Target="../slideLayouts/slideLayout2.xml"/><Relationship Id="rId4" Type="http://schemas.openxmlformats.org/officeDocument/2006/relationships/hyperlink" Target="http://es.wikipedia.org/wiki/Falanges_del_pie" TargetMode="External"/></Relationships>
</file>

<file path=ppt/slides/_rels/slide143.xml.rels><?xml version="1.0" encoding="UTF-8" standalone="yes"?>
<Relationships xmlns="http://schemas.openxmlformats.org/package/2006/relationships"><Relationship Id="rId3" Type="http://schemas.openxmlformats.org/officeDocument/2006/relationships/hyperlink" Target="http://es.wikipedia.org/wiki/Cu%C3%B1a" TargetMode="External"/><Relationship Id="rId2" Type="http://schemas.openxmlformats.org/officeDocument/2006/relationships/hyperlink" Target="http://es.wikipedia.org/wiki/Tarso_(anatom%C3%ADa)" TargetMode="Externa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hyperlink" Target="http://commons.wikimedia.org/wiki/Commons:Upload/es?wpDestFile=Es_el_segundo_hueso_del_metatarsiano" TargetMode="Externa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hyperlink" Target="http://es.wikipedia.org/wiki/Archivo:Gray291.png" TargetMode="Externa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hyperlink" Target="http://es.wikipedia.org/wiki/Huesos" TargetMode="Externa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3" Type="http://schemas.openxmlformats.org/officeDocument/2006/relationships/hyperlink" Target="http://es.wikipedia.org/wiki/Falanges_del_pie" TargetMode="External"/><Relationship Id="rId2" Type="http://schemas.openxmlformats.org/officeDocument/2006/relationships/hyperlink" Target="http://es.wikipedia.org/wiki/Cuboides_(hueso)" TargetMode="External"/><Relationship Id="rId1" Type="http://schemas.openxmlformats.org/officeDocument/2006/relationships/slideLayout" Target="../slideLayouts/slideLayout2.xml"/><Relationship Id="rId5" Type="http://schemas.openxmlformats.org/officeDocument/2006/relationships/hyperlink" Target="http://es.wikipedia.org/wiki/Cu%C3%B1a" TargetMode="External"/><Relationship Id="rId4" Type="http://schemas.openxmlformats.org/officeDocument/2006/relationships/hyperlink" Target="http://es.wikipedia.org/wiki/Tarso_(anatom%C3%ADa)" TargetMode="Externa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3" Type="http://schemas.openxmlformats.org/officeDocument/2006/relationships/hyperlink" Target="http://es.wikipedia.org/wiki/Archivo:Gray290.png" TargetMode="External"/><Relationship Id="rId2" Type="http://schemas.openxmlformats.org/officeDocument/2006/relationships/hyperlink" Target="http://es.wikipedia.org/wiki/Falange_(desambiguaci%C3%B3n)" TargetMode="Externa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151.xml.rels><?xml version="1.0" encoding="UTF-8" standalone="yes"?>
<Relationships xmlns="http://schemas.openxmlformats.org/package/2006/relationships"><Relationship Id="rId3" Type="http://schemas.openxmlformats.org/officeDocument/2006/relationships/hyperlink" Target="http://es.wikipedia.org/wiki/Dedo" TargetMode="External"/><Relationship Id="rId2" Type="http://schemas.openxmlformats.org/officeDocument/2006/relationships/hyperlink" Target="http://es.wikipedia.org/wiki/Hueso" TargetMode="External"/><Relationship Id="rId1" Type="http://schemas.openxmlformats.org/officeDocument/2006/relationships/slideLayout" Target="../slideLayouts/slideLayout2.xml"/><Relationship Id="rId4" Type="http://schemas.openxmlformats.org/officeDocument/2006/relationships/hyperlink" Target="http://es.wikipedia.org/wiki/Dedo_gordo" TargetMode="External"/></Relationships>
</file>

<file path=ppt/slides/_rels/slide152.xml.rels><?xml version="1.0" encoding="UTF-8" standalone="yes"?>
<Relationships xmlns="http://schemas.openxmlformats.org/package/2006/relationships"><Relationship Id="rId3" Type="http://schemas.openxmlformats.org/officeDocument/2006/relationships/hyperlink" Target="http://es.wikipedia.org/wiki/Vasto_interno" TargetMode="External"/><Relationship Id="rId2" Type="http://schemas.openxmlformats.org/officeDocument/2006/relationships/hyperlink" Target="http://es.wikipedia.org/w/index.php?title=Crural&amp;action=edit&amp;redlink=1" TargetMode="External"/><Relationship Id="rId1" Type="http://schemas.openxmlformats.org/officeDocument/2006/relationships/slideLayout" Target="../slideLayouts/slideLayout2.xml"/><Relationship Id="rId5" Type="http://schemas.openxmlformats.org/officeDocument/2006/relationships/hyperlink" Target="http://es.wikipedia.org/wiki/Cu%C3%A1driceps_crural" TargetMode="External"/><Relationship Id="rId4" Type="http://schemas.openxmlformats.org/officeDocument/2006/relationships/hyperlink" Target="http://es.wikipedia.org/wiki/Vasto_externo" TargetMode="External"/></Relationships>
</file>

<file path=ppt/slides/_rels/slide153.xml.rels><?xml version="1.0" encoding="UTF-8" standalone="yes"?>
<Relationships xmlns="http://schemas.openxmlformats.org/package/2006/relationships"><Relationship Id="rId8" Type="http://schemas.openxmlformats.org/officeDocument/2006/relationships/hyperlink" Target="http://es.wikipedia.org/wiki/Pisiforme" TargetMode="External"/><Relationship Id="rId13" Type="http://schemas.openxmlformats.org/officeDocument/2006/relationships/hyperlink" Target="http://es.wikipedia.org/wiki/Trapecio_(hueso)" TargetMode="External"/><Relationship Id="rId3" Type="http://schemas.openxmlformats.org/officeDocument/2006/relationships/image" Target="../media/image47.png"/><Relationship Id="rId7" Type="http://schemas.openxmlformats.org/officeDocument/2006/relationships/hyperlink" Target="http://es.wikipedia.org/wiki/Ganchoso_(hueso)" TargetMode="External"/><Relationship Id="rId12" Type="http://schemas.openxmlformats.org/officeDocument/2006/relationships/hyperlink" Target="http://es.wikipedia.org/wiki/Escafoides_(carpo)" TargetMode="External"/><Relationship Id="rId2" Type="http://schemas.openxmlformats.org/officeDocument/2006/relationships/hyperlink" Target="http://es.wikipedia.org/wiki/Archivo:Scheme_human_hand_bones-es-Com.svg" TargetMode="External"/><Relationship Id="rId1" Type="http://schemas.openxmlformats.org/officeDocument/2006/relationships/slideLayout" Target="../slideLayouts/slideLayout5.xml"/><Relationship Id="rId6" Type="http://schemas.openxmlformats.org/officeDocument/2006/relationships/hyperlink" Target="http://es.wikipedia.org/wiki/Anexo:Huesos_del_esqueleto_humano" TargetMode="External"/><Relationship Id="rId11" Type="http://schemas.openxmlformats.org/officeDocument/2006/relationships/hyperlink" Target="http://es.wikipedia.org/wiki/Grande_(hueso)" TargetMode="External"/><Relationship Id="rId5" Type="http://schemas.openxmlformats.org/officeDocument/2006/relationships/hyperlink" Target="http://es.wikipedia.org/wiki/Carpo" TargetMode="External"/><Relationship Id="rId15" Type="http://schemas.openxmlformats.org/officeDocument/2006/relationships/hyperlink" Target="http://es.wikipedia.org/wiki/Metacarpo" TargetMode="External"/><Relationship Id="rId10" Type="http://schemas.openxmlformats.org/officeDocument/2006/relationships/hyperlink" Target="http://es.wikipedia.org/wiki/Semilunar_(hueso)" TargetMode="External"/><Relationship Id="rId4" Type="http://schemas.openxmlformats.org/officeDocument/2006/relationships/hyperlink" Target="http://es.wikipedia.org/wiki/Mano" TargetMode="External"/><Relationship Id="rId9" Type="http://schemas.openxmlformats.org/officeDocument/2006/relationships/hyperlink" Target="http://es.wikipedia.org/wiki/Piramidal_(hueso)" TargetMode="External"/><Relationship Id="rId14" Type="http://schemas.openxmlformats.org/officeDocument/2006/relationships/hyperlink" Target="http://es.wikipedia.org/wiki/Trapezoide_(hueso)" TargetMode="External"/></Relationships>
</file>

<file path=ppt/slides/_rels/slide154.xml.rels><?xml version="1.0" encoding="UTF-8" standalone="yes"?>
<Relationships xmlns="http://schemas.openxmlformats.org/package/2006/relationships"><Relationship Id="rId8" Type="http://schemas.openxmlformats.org/officeDocument/2006/relationships/hyperlink" Target="http://es.wikipedia.org/wiki/Falanges_distales" TargetMode="External"/><Relationship Id="rId3" Type="http://schemas.openxmlformats.org/officeDocument/2006/relationships/hyperlink" Target="http://es.wikipedia.org/wiki/Dedo" TargetMode="External"/><Relationship Id="rId7" Type="http://schemas.openxmlformats.org/officeDocument/2006/relationships/hyperlink" Target="http://es.wikipedia.org/wiki/Falanges_medias" TargetMode="External"/><Relationship Id="rId2" Type="http://schemas.openxmlformats.org/officeDocument/2006/relationships/hyperlink" Target="http://es.wikipedia.org/wiki/Mano" TargetMode="External"/><Relationship Id="rId1" Type="http://schemas.openxmlformats.org/officeDocument/2006/relationships/slideLayout" Target="../slideLayouts/slideLayout2.xml"/><Relationship Id="rId6" Type="http://schemas.openxmlformats.org/officeDocument/2006/relationships/hyperlink" Target="http://es.wikipedia.org/wiki/Anexo:Huesos_del_esqueleto_humano" TargetMode="External"/><Relationship Id="rId5" Type="http://schemas.openxmlformats.org/officeDocument/2006/relationships/hyperlink" Target="http://es.wikipedia.org/wiki/Falanges_proximales" TargetMode="External"/><Relationship Id="rId10" Type="http://schemas.openxmlformats.org/officeDocument/2006/relationships/image" Target="../media/image47.png"/><Relationship Id="rId4" Type="http://schemas.openxmlformats.org/officeDocument/2006/relationships/hyperlink" Target="http://es.wikipedia.org/wiki/Falanges_de_la_mano" TargetMode="External"/><Relationship Id="rId9" Type="http://schemas.openxmlformats.org/officeDocument/2006/relationships/hyperlink" Target="http://es.wikipedia.org/wiki/Archivo:Scheme_human_hand_bones-es-Com.svg" TargetMode="External"/></Relationships>
</file>

<file path=ppt/slides/_rels/slide155.xml.rels><?xml version="1.0" encoding="UTF-8" standalone="yes"?>
<Relationships xmlns="http://schemas.openxmlformats.org/package/2006/relationships"><Relationship Id="rId8" Type="http://schemas.openxmlformats.org/officeDocument/2006/relationships/hyperlink" Target="http://es.wikipedia.org/wiki/Hueso_sacro" TargetMode="External"/><Relationship Id="rId13" Type="http://schemas.openxmlformats.org/officeDocument/2006/relationships/hyperlink" Target="http://es.wikipedia.org/wiki/Peron%C3%A9" TargetMode="External"/><Relationship Id="rId18" Type="http://schemas.openxmlformats.org/officeDocument/2006/relationships/hyperlink" Target="http://es.wikipedia.org/wiki/Archivo:Gray258.png" TargetMode="External"/><Relationship Id="rId3" Type="http://schemas.openxmlformats.org/officeDocument/2006/relationships/hyperlink" Target="http://es.wikipedia.org/wiki/Anexo:Huesos_del_esqueleto_humano" TargetMode="External"/><Relationship Id="rId7" Type="http://schemas.openxmlformats.org/officeDocument/2006/relationships/hyperlink" Target="http://es.wikipedia.org/wiki/Coxal" TargetMode="External"/><Relationship Id="rId12" Type="http://schemas.openxmlformats.org/officeDocument/2006/relationships/hyperlink" Target="http://es.wikipedia.org/wiki/Tibia" TargetMode="External"/><Relationship Id="rId17" Type="http://schemas.openxmlformats.org/officeDocument/2006/relationships/image" Target="../media/image49.png"/><Relationship Id="rId2" Type="http://schemas.openxmlformats.org/officeDocument/2006/relationships/hyperlink" Target="http://es.wikipedia.org/wiki/Miembro_inferior" TargetMode="External"/><Relationship Id="rId16" Type="http://schemas.openxmlformats.org/officeDocument/2006/relationships/hyperlink" Target="http://es.wikipedia.org/wiki/Archivo:Femur_front.png" TargetMode="External"/><Relationship Id="rId1" Type="http://schemas.openxmlformats.org/officeDocument/2006/relationships/slideLayout" Target="../slideLayouts/slideLayout2.xml"/><Relationship Id="rId6" Type="http://schemas.openxmlformats.org/officeDocument/2006/relationships/hyperlink" Target="http://es.wikipedia.org/wiki/Pierna" TargetMode="External"/><Relationship Id="rId11" Type="http://schemas.openxmlformats.org/officeDocument/2006/relationships/hyperlink" Target="http://es.wikipedia.org/wiki/R%C3%B3tula" TargetMode="External"/><Relationship Id="rId5" Type="http://schemas.openxmlformats.org/officeDocument/2006/relationships/hyperlink" Target="http://es.wikipedia.org/wiki/Muslo" TargetMode="External"/><Relationship Id="rId15" Type="http://schemas.openxmlformats.org/officeDocument/2006/relationships/image" Target="../media/image48.png"/><Relationship Id="rId10" Type="http://schemas.openxmlformats.org/officeDocument/2006/relationships/hyperlink" Target="http://es.wikipedia.org/wiki/F%C3%A9mur_(anatom%C3%ADa_humana)" TargetMode="External"/><Relationship Id="rId19" Type="http://schemas.openxmlformats.org/officeDocument/2006/relationships/image" Target="../media/image39.png"/><Relationship Id="rId4" Type="http://schemas.openxmlformats.org/officeDocument/2006/relationships/hyperlink" Target="http://es.wikipedia.org/wiki/Cintura_pelviana" TargetMode="External"/><Relationship Id="rId9" Type="http://schemas.openxmlformats.org/officeDocument/2006/relationships/hyperlink" Target="http://es.wikipedia.org/wiki/C%C3%B3ccix" TargetMode="External"/><Relationship Id="rId14" Type="http://schemas.openxmlformats.org/officeDocument/2006/relationships/hyperlink" Target="http://es.wikipedia.org/wiki/Archivo:Gray242.png" TargetMode="External"/></Relationships>
</file>

<file path=ppt/slides/_rels/slide156.xml.rels><?xml version="1.0" encoding="UTF-8" standalone="yes"?>
<Relationships xmlns="http://schemas.openxmlformats.org/package/2006/relationships"><Relationship Id="rId8" Type="http://schemas.openxmlformats.org/officeDocument/2006/relationships/hyperlink" Target="http://es.wikipedia.org/wiki/Astr%C3%A1galo_(hueso)" TargetMode="External"/><Relationship Id="rId13" Type="http://schemas.openxmlformats.org/officeDocument/2006/relationships/hyperlink" Target="http://es.wikipedia.org/wiki/Cu%C3%B1a_(anatom%C3%ADa)" TargetMode="External"/><Relationship Id="rId3" Type="http://schemas.openxmlformats.org/officeDocument/2006/relationships/hyperlink" Target="http://es.wikipedia.org/wiki/Archivo:Ospied.svg" TargetMode="External"/><Relationship Id="rId7" Type="http://schemas.openxmlformats.org/officeDocument/2006/relationships/hyperlink" Target="http://es.wikipedia.org/wiki/Metatarso" TargetMode="External"/><Relationship Id="rId12" Type="http://schemas.openxmlformats.org/officeDocument/2006/relationships/hyperlink" Target="http://es.wikipedia.org/wiki/Cu%C3%B1as" TargetMode="External"/><Relationship Id="rId2" Type="http://schemas.openxmlformats.org/officeDocument/2006/relationships/hyperlink" Target="http://es.wikipedia.org/wiki/Pie" TargetMode="External"/><Relationship Id="rId1" Type="http://schemas.openxmlformats.org/officeDocument/2006/relationships/slideLayout" Target="../slideLayouts/slideLayout2.xml"/><Relationship Id="rId6" Type="http://schemas.openxmlformats.org/officeDocument/2006/relationships/hyperlink" Target="http://es.wikipedia.org/wiki/Anexo:Huesos_del_esqueleto_humano" TargetMode="External"/><Relationship Id="rId11" Type="http://schemas.openxmlformats.org/officeDocument/2006/relationships/hyperlink" Target="http://es.wikipedia.org/wiki/Cuboides_(hueso)" TargetMode="External"/><Relationship Id="rId5" Type="http://schemas.openxmlformats.org/officeDocument/2006/relationships/hyperlink" Target="http://es.wikipedia.org/wiki/Tarso_(anatom%C3%ADa)" TargetMode="External"/><Relationship Id="rId10" Type="http://schemas.openxmlformats.org/officeDocument/2006/relationships/hyperlink" Target="http://es.wikipedia.org/wiki/Escafoides_(tarso)" TargetMode="External"/><Relationship Id="rId4" Type="http://schemas.openxmlformats.org/officeDocument/2006/relationships/image" Target="../media/image50.png"/><Relationship Id="rId9" Type="http://schemas.openxmlformats.org/officeDocument/2006/relationships/hyperlink" Target="http://es.wikipedia.org/wiki/Calc%C3%A1neo" TargetMode="External"/></Relationships>
</file>

<file path=ppt/slides/_rels/slide157.xml.rels><?xml version="1.0" encoding="UTF-8" standalone="yes"?>
<Relationships xmlns="http://schemas.openxmlformats.org/package/2006/relationships"><Relationship Id="rId8" Type="http://schemas.openxmlformats.org/officeDocument/2006/relationships/hyperlink" Target="http://es.wikipedia.org/wiki/Falanges_distales" TargetMode="External"/><Relationship Id="rId13" Type="http://schemas.openxmlformats.org/officeDocument/2006/relationships/hyperlink" Target="http://es.wikipedia.org/w/index.php?title=Falange_proximal_V_del_pie&amp;action=edit&amp;redlink=1" TargetMode="External"/><Relationship Id="rId18" Type="http://schemas.openxmlformats.org/officeDocument/2006/relationships/hyperlink" Target="http://es.wikipedia.org/w/index.php?title=Falange_distal_I_del_pie&amp;action=edit&amp;redlink=1" TargetMode="External"/><Relationship Id="rId3" Type="http://schemas.openxmlformats.org/officeDocument/2006/relationships/hyperlink" Target="http://es.wikipedia.org/wiki/Dedo" TargetMode="External"/><Relationship Id="rId21" Type="http://schemas.openxmlformats.org/officeDocument/2006/relationships/hyperlink" Target="http://es.wikipedia.org/w/index.php?title=Falange_distal_IV_del_pie&amp;action=edit&amp;redlink=1" TargetMode="External"/><Relationship Id="rId7" Type="http://schemas.openxmlformats.org/officeDocument/2006/relationships/hyperlink" Target="http://es.wikipedia.org/wiki/Falanges_medias" TargetMode="External"/><Relationship Id="rId12" Type="http://schemas.openxmlformats.org/officeDocument/2006/relationships/hyperlink" Target="http://es.wikipedia.org/w/index.php?title=Falange_proximal_IV_del_pie&amp;action=edit&amp;redlink=1" TargetMode="External"/><Relationship Id="rId17" Type="http://schemas.openxmlformats.org/officeDocument/2006/relationships/hyperlink" Target="http://es.wikipedia.org/w/index.php?title=Falange_media_V_del_pie&amp;action=edit&amp;redlink=1" TargetMode="External"/><Relationship Id="rId2" Type="http://schemas.openxmlformats.org/officeDocument/2006/relationships/hyperlink" Target="http://es.wikipedia.org/wiki/Pie" TargetMode="External"/><Relationship Id="rId16" Type="http://schemas.openxmlformats.org/officeDocument/2006/relationships/hyperlink" Target="http://es.wikipedia.org/w/index.php?title=Falange_media_IV_del_pie&amp;action=edit&amp;redlink=1" TargetMode="External"/><Relationship Id="rId20" Type="http://schemas.openxmlformats.org/officeDocument/2006/relationships/hyperlink" Target="http://es.wikipedia.org/w/index.php?title=Falange_distal_III_del_pie&amp;action=edit&amp;redlink=1" TargetMode="External"/><Relationship Id="rId1" Type="http://schemas.openxmlformats.org/officeDocument/2006/relationships/slideLayout" Target="../slideLayouts/slideLayout2.xml"/><Relationship Id="rId6" Type="http://schemas.openxmlformats.org/officeDocument/2006/relationships/hyperlink" Target="http://es.wikipedia.org/wiki/Anexo:Huesos_del_esqueleto_humano" TargetMode="External"/><Relationship Id="rId11" Type="http://schemas.openxmlformats.org/officeDocument/2006/relationships/hyperlink" Target="http://es.wikipedia.org/w/index.php?title=Falange_proximal_III_del_pie&amp;action=edit&amp;redlink=1" TargetMode="External"/><Relationship Id="rId24" Type="http://schemas.openxmlformats.org/officeDocument/2006/relationships/image" Target="../media/image50.png"/><Relationship Id="rId5" Type="http://schemas.openxmlformats.org/officeDocument/2006/relationships/hyperlink" Target="http://es.wikipedia.org/wiki/Falanges_proximales" TargetMode="External"/><Relationship Id="rId15" Type="http://schemas.openxmlformats.org/officeDocument/2006/relationships/hyperlink" Target="http://es.wikipedia.org/w/index.php?title=Falange_media_III_del_pie&amp;action=edit&amp;redlink=1" TargetMode="External"/><Relationship Id="rId23" Type="http://schemas.openxmlformats.org/officeDocument/2006/relationships/hyperlink" Target="http://es.wikipedia.org/wiki/Archivo:Ospied.svg" TargetMode="External"/><Relationship Id="rId10" Type="http://schemas.openxmlformats.org/officeDocument/2006/relationships/hyperlink" Target="http://es.wikipedia.org/w/index.php?title=Falange_proximal_II_del_pie&amp;action=edit&amp;redlink=1" TargetMode="External"/><Relationship Id="rId19" Type="http://schemas.openxmlformats.org/officeDocument/2006/relationships/hyperlink" Target="http://es.wikipedia.org/w/index.php?title=Falange_distal_II_del_pie&amp;action=edit&amp;redlink=1" TargetMode="External"/><Relationship Id="rId4" Type="http://schemas.openxmlformats.org/officeDocument/2006/relationships/hyperlink" Target="http://es.wikipedia.org/wiki/Falanges_del_pie" TargetMode="External"/><Relationship Id="rId9" Type="http://schemas.openxmlformats.org/officeDocument/2006/relationships/hyperlink" Target="http://es.wikipedia.org/w/index.php?title=Falange_proximal_I_del_pie&amp;action=edit&amp;redlink=1" TargetMode="External"/><Relationship Id="rId14" Type="http://schemas.openxmlformats.org/officeDocument/2006/relationships/hyperlink" Target="http://es.wikipedia.org/w/index.php?title=Falange_media_II_del_pie&amp;action=edit&amp;redlink=1" TargetMode="External"/><Relationship Id="rId22" Type="http://schemas.openxmlformats.org/officeDocument/2006/relationships/hyperlink" Target="http://es.wikipedia.org/w/index.php?title=Falange_distal_V_del_pie&amp;action=edit&amp;redlink=1" TargetMode="External"/></Relationships>
</file>

<file path=ppt/slides/_rels/slide158.xml.rels><?xml version="1.0" encoding="UTF-8" standalone="yes"?>
<Relationships xmlns="http://schemas.openxmlformats.org/package/2006/relationships"><Relationship Id="rId8" Type="http://schemas.openxmlformats.org/officeDocument/2006/relationships/hyperlink" Target="http://es.wikipedia.org/wiki/Pubis" TargetMode="External"/><Relationship Id="rId13" Type="http://schemas.openxmlformats.org/officeDocument/2006/relationships/hyperlink" Target="http://es.wikipedia.org/wiki/Huesos_sesamoideos" TargetMode="External"/><Relationship Id="rId3" Type="http://schemas.openxmlformats.org/officeDocument/2006/relationships/hyperlink" Target="http://es.wikipedia.org/wiki/Sacro" TargetMode="External"/><Relationship Id="rId7" Type="http://schemas.openxmlformats.org/officeDocument/2006/relationships/hyperlink" Target="http://es.wikipedia.org/wiki/Isquion" TargetMode="External"/><Relationship Id="rId12" Type="http://schemas.openxmlformats.org/officeDocument/2006/relationships/hyperlink" Target="http://es.wikipedia.org/wiki/Cabeza" TargetMode="External"/><Relationship Id="rId2" Type="http://schemas.openxmlformats.org/officeDocument/2006/relationships/hyperlink" Target="http://es.wikipedia.org/wiki/V%C3%A9rtebras_sacras" TargetMode="External"/><Relationship Id="rId16" Type="http://schemas.openxmlformats.org/officeDocument/2006/relationships/hyperlink" Target="http://es.wikipedia.org/w/index.php?title=Anexo:Huesos_del_esqueleto_humano&amp;action=edit&amp;section=14" TargetMode="External"/><Relationship Id="rId1" Type="http://schemas.openxmlformats.org/officeDocument/2006/relationships/slideLayout" Target="../slideLayouts/slideLayout2.xml"/><Relationship Id="rId6" Type="http://schemas.openxmlformats.org/officeDocument/2006/relationships/hyperlink" Target="http://es.wikipedia.org/wiki/Ilion" TargetMode="External"/><Relationship Id="rId11" Type="http://schemas.openxmlformats.org/officeDocument/2006/relationships/hyperlink" Target="http://es.wikipedia.org/wiki/Huesos_wormianos" TargetMode="External"/><Relationship Id="rId5" Type="http://schemas.openxmlformats.org/officeDocument/2006/relationships/hyperlink" Target="http://es.wikipedia.org/wiki/Coxis" TargetMode="External"/><Relationship Id="rId15" Type="http://schemas.openxmlformats.org/officeDocument/2006/relationships/hyperlink" Target="http://es.wikipedia.org/wiki/Pie" TargetMode="External"/><Relationship Id="rId10" Type="http://schemas.openxmlformats.org/officeDocument/2006/relationships/hyperlink" Target="http://es.wikipedia.org/wiki/Hueso" TargetMode="External"/><Relationship Id="rId4" Type="http://schemas.openxmlformats.org/officeDocument/2006/relationships/hyperlink" Target="http://es.wikipedia.org/wiki/V%C3%A9rtebras_cox%C3%ADgeas" TargetMode="External"/><Relationship Id="rId9" Type="http://schemas.openxmlformats.org/officeDocument/2006/relationships/hyperlink" Target="http://es.wikipedia.org/wiki/Coxal" TargetMode="External"/><Relationship Id="rId14" Type="http://schemas.openxmlformats.org/officeDocument/2006/relationships/hyperlink" Target="http://es.wikipedia.org/wiki/Mano" TargetMode="External"/></Relationships>
</file>

<file path=ppt/slides/_rels/slide159.xml.rels><?xml version="1.0" encoding="UTF-8" standalone="yes"?>
<Relationships xmlns="http://schemas.openxmlformats.org/package/2006/relationships"><Relationship Id="rId3" Type="http://schemas.openxmlformats.org/officeDocument/2006/relationships/hyperlink" Target="http://es.wikipedia.org/wiki/T.A." TargetMode="External"/><Relationship Id="rId2" Type="http://schemas.openxmlformats.org/officeDocument/2006/relationships/hyperlink" Target="http://es.wikipedia.org/wiki/Anexo:Huesos_del_esqueleto_humano"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monografias.com/trabajos15/direccion/direccion.s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es.wikipedia.org/wiki/Hueso"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ads.us.e-planning.net/ei/3/29e9/cfa010f10016a577?rnd=0.39786749705672264&amp;pb=89e486a1409acad5&amp;fi=a666be9c8167946c&amp;kw=accesorios"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monografias.com/trabajos7/humus/humus.shtml"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monografias.com/trabajos15/fundamento-ontologico/fundamento-ontologico.shtml" TargetMode="External"/><Relationship Id="rId2" Type="http://schemas.openxmlformats.org/officeDocument/2006/relationships/hyperlink" Target="http://www.monografias.com/trabajos11/lamujer/lamujer.shtml"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ww.monografias.com/trabajos54/modelo-acuerdo-fusion/modelo-acuerdo-fusion.shtml"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es.wikipedia.org/wiki/Etmoides" TargetMode="External"/><Relationship Id="rId3" Type="http://schemas.openxmlformats.org/officeDocument/2006/relationships/hyperlink" Target="http://es.wikipedia.org/wiki/Estern%C3%B3n" TargetMode="External"/><Relationship Id="rId7" Type="http://schemas.openxmlformats.org/officeDocument/2006/relationships/hyperlink" Target="http://es.wikipedia.org/wiki/Esfenoides" TargetMode="External"/><Relationship Id="rId12" Type="http://schemas.openxmlformats.org/officeDocument/2006/relationships/hyperlink" Target="http://es.wikipedia.org/wiki/Ni%C3%B1os" TargetMode="External"/><Relationship Id="rId2" Type="http://schemas.openxmlformats.org/officeDocument/2006/relationships/hyperlink" Target="http://es.wikipedia.org/wiki/V%C3%A9rtebra" TargetMode="External"/><Relationship Id="rId1" Type="http://schemas.openxmlformats.org/officeDocument/2006/relationships/slideLayout" Target="../slideLayouts/slideLayout2.xml"/><Relationship Id="rId6" Type="http://schemas.openxmlformats.org/officeDocument/2006/relationships/hyperlink" Target="http://es.wikipedia.org/wiki/Mand%C3%ADbula" TargetMode="External"/><Relationship Id="rId11" Type="http://schemas.openxmlformats.org/officeDocument/2006/relationships/hyperlink" Target="http://es.wikipedia.org/wiki/Esqueleto" TargetMode="External"/><Relationship Id="rId5" Type="http://schemas.openxmlformats.org/officeDocument/2006/relationships/hyperlink" Target="http://es.wikipedia.org/wiki/Occipital" TargetMode="External"/><Relationship Id="rId10" Type="http://schemas.openxmlformats.org/officeDocument/2006/relationships/hyperlink" Target="http://es.wikipedia.org/wiki/Hioides" TargetMode="External"/><Relationship Id="rId4" Type="http://schemas.openxmlformats.org/officeDocument/2006/relationships/hyperlink" Target="http://es.wikipedia.org/wiki/Frontal" TargetMode="External"/><Relationship Id="rId9" Type="http://schemas.openxmlformats.org/officeDocument/2006/relationships/hyperlink" Target="http://es.wikipedia.org/wiki/V%C3%B3mer"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es.wikipedia.org/wiki/Archivo:Gray112.png" TargetMode="External"/><Relationship Id="rId3" Type="http://schemas.openxmlformats.org/officeDocument/2006/relationships/hyperlink" Target="http://es.wikipedia.org/wiki/Estern%C3%B3n" TargetMode="External"/><Relationship Id="rId7" Type="http://schemas.openxmlformats.org/officeDocument/2006/relationships/hyperlink" Target="http://es.wikipedia.org/wiki/Costillas_flotantes" TargetMode="External"/><Relationship Id="rId2" Type="http://schemas.openxmlformats.org/officeDocument/2006/relationships/hyperlink" Target="http://es.wikipedia.org/wiki/T%C3%B3rax" TargetMode="External"/><Relationship Id="rId1" Type="http://schemas.openxmlformats.org/officeDocument/2006/relationships/slideLayout" Target="../slideLayouts/slideLayout2.xml"/><Relationship Id="rId6" Type="http://schemas.openxmlformats.org/officeDocument/2006/relationships/hyperlink" Target="http://es.wikipedia.org/wiki/Costillas_falsas" TargetMode="External"/><Relationship Id="rId5" Type="http://schemas.openxmlformats.org/officeDocument/2006/relationships/hyperlink" Target="http://es.wikipedia.org/wiki/Costillas_verdaderas" TargetMode="External"/><Relationship Id="rId4" Type="http://schemas.openxmlformats.org/officeDocument/2006/relationships/hyperlink" Target="http://es.wikipedia.org/wiki/Costillas" TargetMode="External"/><Relationship Id="rId9"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hyperlink" Target="http://es.wikipedia.org/wiki/Anexo:Huesos_del_esqueleto_humano" TargetMode="External"/><Relationship Id="rId2" Type="http://schemas.openxmlformats.org/officeDocument/2006/relationships/hyperlink" Target="http://es.wikipedia.org/wiki/Pelvis" TargetMode="Externa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hyperlink" Target="http://es.wikipedia.org/wiki/Archivo:Gray241.png"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es.wikipedia.org/wiki/Anexo:Huesos_del_esqueleto_humano" TargetMode="External"/><Relationship Id="rId2" Type="http://schemas.openxmlformats.org/officeDocument/2006/relationships/hyperlink" Target="http://es.wikipedia.org/wiki/Miembro_superior" TargetMode="Externa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es.wikipedia.org/wiki/Archivo:Huesos_del_miembro_superior.svg" TargetMode="External"/></Relationships>
</file>

<file path=ppt/slides/_rels/slide37.xml.rels><?xml version="1.0" encoding="UTF-8" standalone="yes"?>
<Relationships xmlns="http://schemas.openxmlformats.org/package/2006/relationships"><Relationship Id="rId8" Type="http://schemas.openxmlformats.org/officeDocument/2006/relationships/hyperlink" Target="http://es.wikipedia.org/wiki/H%C3%BAmero" TargetMode="External"/><Relationship Id="rId13" Type="http://schemas.openxmlformats.org/officeDocument/2006/relationships/hyperlink" Target="http://es.wikipedia.org/wiki/Archivo:HumerusFront.png" TargetMode="External"/><Relationship Id="rId3" Type="http://schemas.openxmlformats.org/officeDocument/2006/relationships/hyperlink" Target="http://es.wikipedia.org/wiki/Anexo:Huesos_del_esqueleto_humano" TargetMode="External"/><Relationship Id="rId7" Type="http://schemas.openxmlformats.org/officeDocument/2006/relationships/hyperlink" Target="http://es.wikipedia.org/wiki/Clav%C3%ADcula" TargetMode="External"/><Relationship Id="rId12" Type="http://schemas.openxmlformats.org/officeDocument/2006/relationships/image" Target="../media/image9.png"/><Relationship Id="rId2" Type="http://schemas.openxmlformats.org/officeDocument/2006/relationships/hyperlink" Target="http://es.wikipedia.org/wiki/Cintura_escapular" TargetMode="External"/><Relationship Id="rId16"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hyperlink" Target="http://es.wikipedia.org/wiki/Esc%C3%A1pula" TargetMode="External"/><Relationship Id="rId11" Type="http://schemas.openxmlformats.org/officeDocument/2006/relationships/hyperlink" Target="http://es.wikipedia.org/wiki/Archivo:Pectoral_girdle_front_diagram_es.svg" TargetMode="External"/><Relationship Id="rId5" Type="http://schemas.openxmlformats.org/officeDocument/2006/relationships/hyperlink" Target="http://es.wikipedia.org/wiki/Antebrazo" TargetMode="External"/><Relationship Id="rId15" Type="http://schemas.openxmlformats.org/officeDocument/2006/relationships/hyperlink" Target="http://es.wikipedia.org/wiki/Archivo:Gray213.png" TargetMode="External"/><Relationship Id="rId10" Type="http://schemas.openxmlformats.org/officeDocument/2006/relationships/hyperlink" Target="http://es.wikipedia.org/wiki/Radio_(hueso)" TargetMode="External"/><Relationship Id="rId4" Type="http://schemas.openxmlformats.org/officeDocument/2006/relationships/hyperlink" Target="http://es.wikipedia.org/wiki/Brazo" TargetMode="External"/><Relationship Id="rId9" Type="http://schemas.openxmlformats.org/officeDocument/2006/relationships/hyperlink" Target="http://es.wikipedia.org/wiki/C%C3%BAbito" TargetMode="External"/><Relationship Id="rId14" Type="http://schemas.openxmlformats.org/officeDocument/2006/relationships/image" Target="../media/image1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s.wikipedia.org/wiki/Archivo:Gray202.png" TargetMode="External"/><Relationship Id="rId1" Type="http://schemas.openxmlformats.org/officeDocument/2006/relationships/slideLayout" Target="../slideLayouts/slideLayout2.xml"/><Relationship Id="rId6" Type="http://schemas.openxmlformats.org/officeDocument/2006/relationships/hyperlink" Target="http://es.wikipedia.org/wiki/Wikipedia:Verificabilidad" TargetMode="External"/><Relationship Id="rId5" Type="http://schemas.openxmlformats.org/officeDocument/2006/relationships/hyperlink" Target="http://es.wikipedia.org/wiki/Clav%C3%ADcula" TargetMode="External"/><Relationship Id="rId4" Type="http://schemas.openxmlformats.org/officeDocument/2006/relationships/hyperlink" Target="http://es.wikipedia.org/wiki/H%C3%BAmero"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es.wikipedia.org/wiki/Anexo:Huesos_del_esqueleto_humano"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s.wikipedia.org/wiki/Archivo:Gray203.png"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s.wikipedia.org/wiki/Archivo:Gray202.png" TargetMode="Externa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hyperlink" Target="http://es.wikipedia.org/wiki/Archivo:Scapula_ant.jpg"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es.wikipedia.org/wiki/M%C3%BAsculo_subescapular" TargetMode="External"/><Relationship Id="rId2" Type="http://schemas.openxmlformats.org/officeDocument/2006/relationships/hyperlink" Target="http://es.wikipedia.org/wiki/Serrato_mayor" TargetMode="External"/><Relationship Id="rId1" Type="http://schemas.openxmlformats.org/officeDocument/2006/relationships/slideLayout" Target="../slideLayouts/slideLayout2.xml"/><Relationship Id="rId4" Type="http://schemas.openxmlformats.org/officeDocument/2006/relationships/hyperlink" Target="http://es.wikipedia.org/wiki/Serrato_anterior" TargetMode="External"/></Relationships>
</file>

<file path=ppt/slides/_rels/slide43.xml.rels><?xml version="1.0" encoding="UTF-8" standalone="yes"?>
<Relationships xmlns="http://schemas.openxmlformats.org/package/2006/relationships"><Relationship Id="rId2" Type="http://schemas.openxmlformats.org/officeDocument/2006/relationships/hyperlink" Target="http://es.wikipedia.org/w/index.php?title=Esc%C3%A1pula&amp;action=edit&amp;section=5"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es.wikipedia.org/wiki/Archivo:Gray205_left_scapula_lateral_view.png" TargetMode="Externa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hyperlink" Target="http://es.wikipedia.org/wiki/Archivo:LeftScapulaLateral.jpg"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es.wikipedia.org/wiki/Infraespinoso" TargetMode="External"/><Relationship Id="rId2" Type="http://schemas.openxmlformats.org/officeDocument/2006/relationships/hyperlink" Target="http://es.wikipedia.org/wiki/Supraespinoso"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es.wikipedia.org/wiki/Redondo_mayor" TargetMode="External"/><Relationship Id="rId2" Type="http://schemas.openxmlformats.org/officeDocument/2006/relationships/hyperlink" Target="http://es.wikipedia.org/wiki/Redondo_menor" TargetMode="External"/><Relationship Id="rId1" Type="http://schemas.openxmlformats.org/officeDocument/2006/relationships/slideLayout" Target="../slideLayouts/slideLayout2.xml"/><Relationship Id="rId5" Type="http://schemas.openxmlformats.org/officeDocument/2006/relationships/hyperlink" Target="http://es.wikipedia.org/wiki/Deltoides" TargetMode="External"/><Relationship Id="rId4" Type="http://schemas.openxmlformats.org/officeDocument/2006/relationships/hyperlink" Target="http://es.wikipedia.org/wiki/M%C3%BAsculo_trapecio"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es.wikipedia.org/wiki/M%C3%BAsculo_subescapular" TargetMode="External"/><Relationship Id="rId2" Type="http://schemas.openxmlformats.org/officeDocument/2006/relationships/hyperlink" Target="http://es.wikipedia.org/wiki/Om%C3%B3plato" TargetMode="External"/><Relationship Id="rId1" Type="http://schemas.openxmlformats.org/officeDocument/2006/relationships/slideLayout" Target="../slideLayouts/slideLayout2.xml"/><Relationship Id="rId4" Type="http://schemas.openxmlformats.org/officeDocument/2006/relationships/hyperlink" Target="http://es.wikipedia.org/wiki/M%C3%BAsculo_serrato_anterior"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es.wikipedia.org/wiki/Etmoides" TargetMode="External"/><Relationship Id="rId13" Type="http://schemas.openxmlformats.org/officeDocument/2006/relationships/hyperlink" Target="http://es.wikipedia.org/wiki/Maxilar_superior" TargetMode="External"/><Relationship Id="rId18" Type="http://schemas.openxmlformats.org/officeDocument/2006/relationships/hyperlink" Target="http://es.wikipedia.org/wiki/Estribo_(hueso)" TargetMode="External"/><Relationship Id="rId3" Type="http://schemas.openxmlformats.org/officeDocument/2006/relationships/hyperlink" Target="http://es.wikipedia.org/wiki/Hueso_frontal" TargetMode="External"/><Relationship Id="rId21" Type="http://schemas.openxmlformats.org/officeDocument/2006/relationships/image" Target="../media/image2.png"/><Relationship Id="rId7" Type="http://schemas.openxmlformats.org/officeDocument/2006/relationships/hyperlink" Target="http://es.wikipedia.org/wiki/Esfenoides" TargetMode="External"/><Relationship Id="rId12" Type="http://schemas.openxmlformats.org/officeDocument/2006/relationships/hyperlink" Target="http://es.wikipedia.org/wiki/Cornete_nasal" TargetMode="External"/><Relationship Id="rId17" Type="http://schemas.openxmlformats.org/officeDocument/2006/relationships/hyperlink" Target="http://es.wikipedia.org/wiki/Yunque_(hueso)" TargetMode="External"/><Relationship Id="rId25" Type="http://schemas.openxmlformats.org/officeDocument/2006/relationships/image" Target="../media/image4.png"/><Relationship Id="rId2" Type="http://schemas.openxmlformats.org/officeDocument/2006/relationships/hyperlink" Target="http://es.wikipedia.org/wiki/Cabeza_%C3%B3sea" TargetMode="External"/><Relationship Id="rId16" Type="http://schemas.openxmlformats.org/officeDocument/2006/relationships/hyperlink" Target="http://es.wikipedia.org/wiki/Martillo_(hueso)" TargetMode="External"/><Relationship Id="rId20" Type="http://schemas.openxmlformats.org/officeDocument/2006/relationships/hyperlink" Target="http://es.wikipedia.org/wiki/Archivo:Human_skull_side_simplified_(bones)-es.svg" TargetMode="External"/><Relationship Id="rId1" Type="http://schemas.openxmlformats.org/officeDocument/2006/relationships/slideLayout" Target="../slideLayouts/slideLayout2.xml"/><Relationship Id="rId6" Type="http://schemas.openxmlformats.org/officeDocument/2006/relationships/hyperlink" Target="http://es.wikipedia.org/wiki/Hueso_occipital" TargetMode="External"/><Relationship Id="rId11" Type="http://schemas.openxmlformats.org/officeDocument/2006/relationships/hyperlink" Target="http://es.wikipedia.org/wiki/Unguis" TargetMode="External"/><Relationship Id="rId24" Type="http://schemas.openxmlformats.org/officeDocument/2006/relationships/hyperlink" Target="http://es.wikipedia.org/wiki/Archivo:Anatomia_oido_humano.png" TargetMode="External"/><Relationship Id="rId5" Type="http://schemas.openxmlformats.org/officeDocument/2006/relationships/hyperlink" Target="http://es.wikipedia.org/wiki/Temporal_(hueso)" TargetMode="External"/><Relationship Id="rId15" Type="http://schemas.openxmlformats.org/officeDocument/2006/relationships/hyperlink" Target="http://es.wikipedia.org/wiki/Cigom%C3%A1tico" TargetMode="External"/><Relationship Id="rId23" Type="http://schemas.openxmlformats.org/officeDocument/2006/relationships/image" Target="../media/image3.png"/><Relationship Id="rId10" Type="http://schemas.openxmlformats.org/officeDocument/2006/relationships/hyperlink" Target="http://es.wikipedia.org/wiki/V%C3%B3mer" TargetMode="External"/><Relationship Id="rId19" Type="http://schemas.openxmlformats.org/officeDocument/2006/relationships/hyperlink" Target="http://es.wikipedia.org/wiki/Hioides" TargetMode="External"/><Relationship Id="rId4" Type="http://schemas.openxmlformats.org/officeDocument/2006/relationships/hyperlink" Target="http://es.wikipedia.org/wiki/Parietal" TargetMode="External"/><Relationship Id="rId9" Type="http://schemas.openxmlformats.org/officeDocument/2006/relationships/hyperlink" Target="http://es.wikipedia.org/wiki/Huesos_wormianos" TargetMode="External"/><Relationship Id="rId14" Type="http://schemas.openxmlformats.org/officeDocument/2006/relationships/hyperlink" Target="http://es.wikipedia.org/wiki/Mand%C3%ADbula" TargetMode="External"/><Relationship Id="rId22" Type="http://schemas.openxmlformats.org/officeDocument/2006/relationships/hyperlink" Target="http://es.wikipedia.org/wiki/Archivo:Es-Human_skull_front_simplified_(bones).svg" TargetMode="External"/></Relationships>
</file>

<file path=ppt/slides/_rels/slide50.xml.rels><?xml version="1.0" encoding="UTF-8" standalone="yes"?>
<Relationships xmlns="http://schemas.openxmlformats.org/package/2006/relationships"><Relationship Id="rId2" Type="http://schemas.openxmlformats.org/officeDocument/2006/relationships/hyperlink" Target="http://es.wikipedia.org/wiki/Om%C3%B3plato"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es.wikipedia.org/wiki/Omohioideo"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es.wikipedia.org/wiki/Romboides"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es.wikipedia.org/wiki/Elevador_de_la_esc%C3%A1pula"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es.wikipedia.org/wiki/Fibrocart%C3%ADlago" TargetMode="External"/><Relationship Id="rId2" Type="http://schemas.openxmlformats.org/officeDocument/2006/relationships/hyperlink" Target="http://es.wikipedia.org/wiki/Articulaci%C3%B3n_glenohumeral" TargetMode="External"/><Relationship Id="rId1" Type="http://schemas.openxmlformats.org/officeDocument/2006/relationships/slideLayout" Target="../slideLayouts/slideLayout2.xml"/><Relationship Id="rId4" Type="http://schemas.openxmlformats.org/officeDocument/2006/relationships/hyperlink" Target="http://es.wikipedia.org/wiki/Triceps_braquial"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es.wikipedia.org/wiki/Biceps_braquial" TargetMode="External"/><Relationship Id="rId2" Type="http://schemas.openxmlformats.org/officeDocument/2006/relationships/hyperlink" Target="http://es.wikipedia.org/wiki/Pectoral_menor" TargetMode="External"/><Relationship Id="rId1" Type="http://schemas.openxmlformats.org/officeDocument/2006/relationships/slideLayout" Target="../slideLayouts/slideLayout2.xml"/><Relationship Id="rId5" Type="http://schemas.openxmlformats.org/officeDocument/2006/relationships/hyperlink" Target="http://es.wikipedia.org/wiki/Articulaci%C3%B3n_acromioclavicular" TargetMode="External"/><Relationship Id="rId4" Type="http://schemas.openxmlformats.org/officeDocument/2006/relationships/hyperlink" Target="http://es.wikipedia.org/wiki/Coracobraquial"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es.wikipedia.org/wiki/Articulaci%C3%B3n_glenohumeral" TargetMode="External"/><Relationship Id="rId2" Type="http://schemas.openxmlformats.org/officeDocument/2006/relationships/hyperlink" Target="http://es.wikipedia.org/wiki/Articulaci%C3%B3n_acromioclavicular"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es.wikipedia.org/wiki/V%C3%A9rtebra_lumbar" TargetMode="External"/><Relationship Id="rId3" Type="http://schemas.openxmlformats.org/officeDocument/2006/relationships/hyperlink" Target="http://es.wikipedia.org/wiki/Cuello" TargetMode="External"/><Relationship Id="rId7" Type="http://schemas.openxmlformats.org/officeDocument/2006/relationships/hyperlink" Target="http://es.wikipedia.org/wiki/V%C3%A9rtebra_dorsal" TargetMode="External"/><Relationship Id="rId2" Type="http://schemas.openxmlformats.org/officeDocument/2006/relationships/hyperlink" Target="http://es.wikipedia.org/wiki/Tronco_(anatom%C3%ADa)" TargetMode="External"/><Relationship Id="rId1" Type="http://schemas.openxmlformats.org/officeDocument/2006/relationships/slideLayout" Target="../slideLayouts/slideLayout2.xml"/><Relationship Id="rId6" Type="http://schemas.openxmlformats.org/officeDocument/2006/relationships/hyperlink" Target="http://es.wikipedia.org/wiki/Anexo:Huesos_del_esqueleto_humano" TargetMode="External"/><Relationship Id="rId5" Type="http://schemas.openxmlformats.org/officeDocument/2006/relationships/hyperlink" Target="http://es.wikipedia.org/wiki/V%C3%A9rtebra_cervical" TargetMode="External"/><Relationship Id="rId10" Type="http://schemas.openxmlformats.org/officeDocument/2006/relationships/image" Target="../media/image5.png"/><Relationship Id="rId4" Type="http://schemas.openxmlformats.org/officeDocument/2006/relationships/hyperlink" Target="http://es.wikipedia.org/wiki/Columna_vertebral" TargetMode="External"/><Relationship Id="rId9" Type="http://schemas.openxmlformats.org/officeDocument/2006/relationships/hyperlink" Target="http://es.wikipedia.org/wiki/Archivo:Gray_111_-_Vertebral_column-coloured.png" TargetMode="External"/></Relationships>
</file>

<file path=ppt/slides/_rels/slide60.xml.rels><?xml version="1.0" encoding="UTF-8" standalone="yes"?>
<Relationships xmlns="http://schemas.openxmlformats.org/package/2006/relationships"><Relationship Id="rId8" Type="http://schemas.openxmlformats.org/officeDocument/2006/relationships/hyperlink" Target="http://es.wikipedia.org/w/index.php?title=Hueso_plano&amp;action=edit&amp;redlink=1" TargetMode="External"/><Relationship Id="rId3" Type="http://schemas.openxmlformats.org/officeDocument/2006/relationships/hyperlink" Target="http://es.wikipedia.org/wiki/Esc%C3%A1pula" TargetMode="External"/><Relationship Id="rId7" Type="http://schemas.openxmlformats.org/officeDocument/2006/relationships/hyperlink" Target="http://es.wikipedia.org/w/index.php?title=Hueso_largo&amp;action=edit&amp;redlink=1" TargetMode="External"/><Relationship Id="rId2" Type="http://schemas.openxmlformats.org/officeDocument/2006/relationships/hyperlink" Target="http://es.wikipedia.org/wiki/Hueso" TargetMode="External"/><Relationship Id="rId1" Type="http://schemas.openxmlformats.org/officeDocument/2006/relationships/slideLayout" Target="../slideLayouts/slideLayout2.xml"/><Relationship Id="rId6" Type="http://schemas.openxmlformats.org/officeDocument/2006/relationships/hyperlink" Target="http://es.wikipedia.org/wiki/Miembro_superior" TargetMode="External"/><Relationship Id="rId5" Type="http://schemas.openxmlformats.org/officeDocument/2006/relationships/hyperlink" Target="http://es.wikipedia.org/wiki/Estern%C3%B3n" TargetMode="External"/><Relationship Id="rId4" Type="http://schemas.openxmlformats.org/officeDocument/2006/relationships/hyperlink" Target="http://es.wikipedia.org/wiki/Cintura_escapular" TargetMode="Externa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hyperlink" Target="http://es.wikipedia.org/wiki/Platisma"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es.wikipedia.org/wiki/M%C3%BAsculo_trapecio" TargetMode="External"/><Relationship Id="rId2" Type="http://schemas.openxmlformats.org/officeDocument/2006/relationships/hyperlink" Target="http://es.wikipedia.org/wiki/Deltoides" TargetMode="External"/><Relationship Id="rId1" Type="http://schemas.openxmlformats.org/officeDocument/2006/relationships/slideLayout" Target="../slideLayouts/slideLayout2.xml"/><Relationship Id="rId5" Type="http://schemas.openxmlformats.org/officeDocument/2006/relationships/hyperlink" Target="http://es.wikipedia.org/wiki/M%C3%BAsculo_pectoral_mayor" TargetMode="External"/><Relationship Id="rId4" Type="http://schemas.openxmlformats.org/officeDocument/2006/relationships/hyperlink" Target="http://es.wikipedia.org/wiki/Esternocleidomastoideo" TargetMode="External"/></Relationships>
</file>

<file path=ppt/slides/_rels/slide6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es.wikipedia.org/wiki/Archivo:Clavicula_inf.jpg"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es.wikipedia.org/w/index.php?title=L%C3%ADnea_trapezoidea&amp;action=edit&amp;redlink=1" TargetMode="External"/><Relationship Id="rId2" Type="http://schemas.openxmlformats.org/officeDocument/2006/relationships/hyperlink" Target="http://es.wikipedia.org/wiki/Subclavio" TargetMode="External"/><Relationship Id="rId1" Type="http://schemas.openxmlformats.org/officeDocument/2006/relationships/slideLayout" Target="../slideLayouts/slideLayout2.xml"/><Relationship Id="rId4" Type="http://schemas.openxmlformats.org/officeDocument/2006/relationships/hyperlink" Target="http://es.wikipedia.org/wiki/Ligamento_trapezoide" TargetMode="External"/></Relationships>
</file>

<file path=ppt/slides/_rels/slide6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es.wikipedia.org/wiki/Archivo:Gray200.png"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es.wikipedia.org/w/index.php?title=Ligamento_conoideo&amp;action=edit&amp;redlink=1" TargetMode="External"/><Relationship Id="rId2" Type="http://schemas.openxmlformats.org/officeDocument/2006/relationships/hyperlink" Target="http://es.wikipedia.org/wiki/M%C3%BAsculo_subclavio" TargetMode="Externa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hyperlink" Target="http://es.wikipedia.org/wiki/Archivo:Gray201.png" TargetMode="External"/><Relationship Id="rId4" Type="http://schemas.openxmlformats.org/officeDocument/2006/relationships/hyperlink" Target="http://es.wikipedia.org/wiki/Ligamento_trapezoide" TargetMode="External"/></Relationships>
</file>

<file path=ppt/slides/_rels/slide68.xml.rels><?xml version="1.0" encoding="UTF-8" standalone="yes"?>
<Relationships xmlns="http://schemas.openxmlformats.org/package/2006/relationships"><Relationship Id="rId2" Type="http://schemas.openxmlformats.org/officeDocument/2006/relationships/hyperlink" Target="http://es.wikipedia.org/wiki/M%C3%BAsculo_esternocleidohioideo"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es.wikipedia.org/wiki/Coxis" TargetMode="External"/><Relationship Id="rId3" Type="http://schemas.openxmlformats.org/officeDocument/2006/relationships/hyperlink" Target="http://es.wikipedia.org/wiki/Axis_(anatom%C3%ADa)" TargetMode="External"/><Relationship Id="rId7" Type="http://schemas.openxmlformats.org/officeDocument/2006/relationships/hyperlink" Target="http://es.wikipedia.org/wiki/Hueso_sacro" TargetMode="External"/><Relationship Id="rId2" Type="http://schemas.openxmlformats.org/officeDocument/2006/relationships/hyperlink" Target="http://es.wikipedia.org/wiki/Atlas_(hueso)" TargetMode="External"/><Relationship Id="rId1" Type="http://schemas.openxmlformats.org/officeDocument/2006/relationships/slideLayout" Target="../slideLayouts/slideLayout2.xml"/><Relationship Id="rId6" Type="http://schemas.openxmlformats.org/officeDocument/2006/relationships/hyperlink" Target="http://es.wikipedia.org/wiki/V%C3%A9rtebra_lumbar" TargetMode="External"/><Relationship Id="rId5" Type="http://schemas.openxmlformats.org/officeDocument/2006/relationships/hyperlink" Target="http://es.wikipedia.org/wiki/V%C3%A9rtebra_tor%C3%A1cica" TargetMode="External"/><Relationship Id="rId10" Type="http://schemas.openxmlformats.org/officeDocument/2006/relationships/image" Target="../media/image5.png"/><Relationship Id="rId4" Type="http://schemas.openxmlformats.org/officeDocument/2006/relationships/hyperlink" Target="http://es.wikipedia.org/wiki/V%C3%A9rtebra_cervical" TargetMode="External"/><Relationship Id="rId9" Type="http://schemas.openxmlformats.org/officeDocument/2006/relationships/hyperlink" Target="http://es.wikipedia.org/wiki/Archivo:Gray_111_-_Vertebral_column-coloured.png" TargetMode="External"/></Relationships>
</file>

<file path=ppt/slides/_rels/slide70.xml.rels><?xml version="1.0" encoding="UTF-8" standalone="yes"?>
<Relationships xmlns="http://schemas.openxmlformats.org/package/2006/relationships"><Relationship Id="rId2" Type="http://schemas.openxmlformats.org/officeDocument/2006/relationships/hyperlink" Target="http://es.wikipedia.org/w/index.php?title=Nervio_supraclavicular&amp;action=edit&amp;redlink=1"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hyperlink" Target="http://es.wikipedia.org/wiki/Monotremas"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http://es.wikipedia.org/wiki/F%C3%BArcula" TargetMode="External"/><Relationship Id="rId2" Type="http://schemas.openxmlformats.org/officeDocument/2006/relationships/hyperlink" Target="http://es.wikipedia.org/wiki/Ungulados"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es.wikipedia.org/wiki/Archivo:Gray207.png"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es.wikipedia.org/wiki/Archivo:Gray208.png" TargetMode="Externa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hyperlink" Target="http://es.wikipedia.org/wiki/Esc%C3%A1pula"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es.wikipedia.org/wiki/Infraespinoso" TargetMode="External"/><Relationship Id="rId2" Type="http://schemas.openxmlformats.org/officeDocument/2006/relationships/hyperlink" Target="http://es.wikipedia.org/wiki/Supraespinoso" TargetMode="External"/><Relationship Id="rId1" Type="http://schemas.openxmlformats.org/officeDocument/2006/relationships/slideLayout" Target="../slideLayouts/slideLayout2.xml"/><Relationship Id="rId5" Type="http://schemas.openxmlformats.org/officeDocument/2006/relationships/hyperlink" Target="http://es.wikipedia.org/wiki/Pectoral_mayor" TargetMode="External"/><Relationship Id="rId4" Type="http://schemas.openxmlformats.org/officeDocument/2006/relationships/hyperlink" Target="http://es.wikipedia.org/wiki/Redondo_menor" TargetMode="External"/></Relationships>
</file>

<file path=ppt/slides/_rels/slide77.xml.rels><?xml version="1.0" encoding="UTF-8" standalone="yes"?>
<Relationships xmlns="http://schemas.openxmlformats.org/package/2006/relationships"><Relationship Id="rId3" Type="http://schemas.openxmlformats.org/officeDocument/2006/relationships/hyperlink" Target="http://es.wikipedia.org/wiki/M%C3%BAsculo" TargetMode="External"/><Relationship Id="rId2" Type="http://schemas.openxmlformats.org/officeDocument/2006/relationships/hyperlink" Target="http://es.wikipedia.org/wiki/Subescapular" TargetMode="External"/><Relationship Id="rId1" Type="http://schemas.openxmlformats.org/officeDocument/2006/relationships/slideLayout" Target="../slideLayouts/slideLayout2.xml"/><Relationship Id="rId6" Type="http://schemas.openxmlformats.org/officeDocument/2006/relationships/hyperlink" Target="http://es.wikipedia.org/wiki/B%C3%ADceps_braquial" TargetMode="External"/><Relationship Id="rId5" Type="http://schemas.openxmlformats.org/officeDocument/2006/relationships/hyperlink" Target="http://es.wikipedia.org/wiki/M%C3%BAsculo_dorsal_ancho" TargetMode="External"/><Relationship Id="rId4" Type="http://schemas.openxmlformats.org/officeDocument/2006/relationships/hyperlink" Target="http://es.wikipedia.org/wiki/M%C3%BAsculo_redondo_mayor" TargetMode="External"/></Relationships>
</file>

<file path=ppt/slides/_rels/slide78.xml.rels><?xml version="1.0" encoding="UTF-8" standalone="yes"?>
<Relationships xmlns="http://schemas.openxmlformats.org/package/2006/relationships"><Relationship Id="rId2" Type="http://schemas.openxmlformats.org/officeDocument/2006/relationships/hyperlink" Target="http://es.wikipedia.org/wiki/Nervio_radial" TargetMode="Externa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es.wikipedia.org/wiki/Archivo:Gray215.png" TargetMode="Externa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es.wikipedia.org/wiki/Archivo:Gray213.png"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es.wikipedia.org/w/index.php?title=Tr%C3%B3clea_humeral&amp;action=edit&amp;redlink=1" TargetMode="External"/><Relationship Id="rId2" Type="http://schemas.openxmlformats.org/officeDocument/2006/relationships/hyperlink" Target="http://es.wikipedia.org/wiki/Radio_(hueso)" TargetMode="External"/><Relationship Id="rId1" Type="http://schemas.openxmlformats.org/officeDocument/2006/relationships/slideLayout" Target="../slideLayouts/slideLayout2.xml"/><Relationship Id="rId4" Type="http://schemas.openxmlformats.org/officeDocument/2006/relationships/hyperlink" Target="http://es.wikipedia.org/wiki/H%C3%BAmero" TargetMode="Externa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hyperlink" Target="http://es.wikipedia.org/wiki/Codo" TargetMode="External"/><Relationship Id="rId2" Type="http://schemas.openxmlformats.org/officeDocument/2006/relationships/hyperlink" Target="http://es.wikipedia.org/wiki/Ap%C3%B3fisis" TargetMode="External"/><Relationship Id="rId1" Type="http://schemas.openxmlformats.org/officeDocument/2006/relationships/slideLayout" Target="../slideLayouts/slideLayout2.xml"/><Relationship Id="rId5" Type="http://schemas.openxmlformats.org/officeDocument/2006/relationships/hyperlink" Target="http://es.wikipedia.org/wiki/Radio_(hueso)" TargetMode="External"/><Relationship Id="rId4" Type="http://schemas.openxmlformats.org/officeDocument/2006/relationships/hyperlink" Target="http://es.wikipedia.org/wiki/H%C3%BAmero" TargetMode="Externa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hyperlink" Target="http://es.wikipedia.org/wiki/Carpo" TargetMode="External"/><Relationship Id="rId2" Type="http://schemas.openxmlformats.org/officeDocument/2006/relationships/hyperlink" Target="http://es.wikipedia.org/wiki/Radio_(hueso)"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es.wikipedia.org/wiki/Archivo:Ulna_ant.jpg" TargetMode="Externa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hyperlink" Target="http://es.wikipedia.org/wiki/Archivo:Ulna_med.jpg" TargetMode="External"/></Relationships>
</file>

<file path=ppt/slides/_rels/slide8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es.wikipedia.org/wiki/Archivo:RightHumanPosteriorRadiusUlna.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es.wikipedia.org/wiki/Archivo:Gray213.png" TargetMode="Externa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hyperlink" Target="http://es.wikipedia.org/wiki/Archivo:Gray214.png" TargetMode="External"/></Relationships>
</file>

<file path=ppt/slides/_rels/slide9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es.wikipedia.org/wiki/Archivo:Gray329.png" TargetMode="Externa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es.wikipedia.org/wiki/Archivo:Gray217.png" TargetMode="Externa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hyperlink" Target="http://es.wikipedia.org/wiki/Archivo:Gray213.png" TargetMode="External"/></Relationships>
</file>

<file path=ppt/slides/_rels/slide93.xml.rels><?xml version="1.0" encoding="UTF-8" standalone="yes"?>
<Relationships xmlns="http://schemas.openxmlformats.org/package/2006/relationships"><Relationship Id="rId3" Type="http://schemas.openxmlformats.org/officeDocument/2006/relationships/hyperlink" Target="http://es.wikipedia.org/wiki/C%C3%BAbito" TargetMode="External"/><Relationship Id="rId2" Type="http://schemas.openxmlformats.org/officeDocument/2006/relationships/hyperlink" Target="http://es.wikipedia.org/wiki/Hueso" TargetMode="External"/><Relationship Id="rId1" Type="http://schemas.openxmlformats.org/officeDocument/2006/relationships/slideLayout" Target="../slideLayouts/slideLayout2.xml"/><Relationship Id="rId4" Type="http://schemas.openxmlformats.org/officeDocument/2006/relationships/hyperlink" Target="http://es.wikipedia.org/wiki/Antebrazo" TargetMode="External"/></Relationships>
</file>

<file path=ppt/slides/_rels/slide94.xml.rels><?xml version="1.0" encoding="UTF-8" standalone="yes"?>
<Relationships xmlns="http://schemas.openxmlformats.org/package/2006/relationships"><Relationship Id="rId8" Type="http://schemas.openxmlformats.org/officeDocument/2006/relationships/hyperlink" Target="http://es.wikipedia.org/wiki/Extensor_corto_del_pulgar" TargetMode="External"/><Relationship Id="rId3" Type="http://schemas.openxmlformats.org/officeDocument/2006/relationships/hyperlink" Target="http://es.wikipedia.org/w/index.php?title=Agujero_nutricio&amp;action=edit&amp;redlink=1" TargetMode="External"/><Relationship Id="rId7" Type="http://schemas.openxmlformats.org/officeDocument/2006/relationships/hyperlink" Target="http://es.wikipedia.org/w/index.php?title=Abductor&amp;action=edit&amp;redlink=1" TargetMode="External"/><Relationship Id="rId2" Type="http://schemas.openxmlformats.org/officeDocument/2006/relationships/hyperlink" Target="http://es.wikipedia.org/wiki/C%C3%BAbito" TargetMode="External"/><Relationship Id="rId1" Type="http://schemas.openxmlformats.org/officeDocument/2006/relationships/slideLayout" Target="../slideLayouts/slideLayout2.xml"/><Relationship Id="rId6" Type="http://schemas.openxmlformats.org/officeDocument/2006/relationships/hyperlink" Target="http://es.wikipedia.org/w/index.php?title=Supinador_corto&amp;action=edit&amp;redlink=1" TargetMode="External"/><Relationship Id="rId5" Type="http://schemas.openxmlformats.org/officeDocument/2006/relationships/hyperlink" Target="http://es.wikipedia.org/wiki/Pronador_cuadrado" TargetMode="External"/><Relationship Id="rId4" Type="http://schemas.openxmlformats.org/officeDocument/2006/relationships/hyperlink" Target="http://es.wikipedia.org/w/index.php?title=M%C3%BAsculo_flexor_largo_del_pulgar&amp;action=edit&amp;redlink=1" TargetMode="External"/></Relationships>
</file>

<file path=ppt/slides/_rels/slide95.xml.rels><?xml version="1.0" encoding="UTF-8" standalone="yes"?>
<Relationships xmlns="http://schemas.openxmlformats.org/package/2006/relationships"><Relationship Id="rId3" Type="http://schemas.openxmlformats.org/officeDocument/2006/relationships/hyperlink" Target="http://es.wikipedia.org/w/index.php?title=M%C3%BAsculo_flexor_largo_del_pulgar&amp;action=edit&amp;redlink=1" TargetMode="External"/><Relationship Id="rId7" Type="http://schemas.openxmlformats.org/officeDocument/2006/relationships/hyperlink" Target="http://es.wikipedia.org/wiki/Extensor_corto_del_pulgar" TargetMode="External"/><Relationship Id="rId2" Type="http://schemas.openxmlformats.org/officeDocument/2006/relationships/hyperlink" Target="http://es.wikipedia.org/w/index.php?title=Agujero_nutricio&amp;action=edit&amp;redlink=1" TargetMode="External"/><Relationship Id="rId1" Type="http://schemas.openxmlformats.org/officeDocument/2006/relationships/slideLayout" Target="../slideLayouts/slideLayout2.xml"/><Relationship Id="rId6" Type="http://schemas.openxmlformats.org/officeDocument/2006/relationships/hyperlink" Target="http://es.wikipedia.org/w/index.php?title=Abductor&amp;action=edit&amp;redlink=1" TargetMode="External"/><Relationship Id="rId5" Type="http://schemas.openxmlformats.org/officeDocument/2006/relationships/hyperlink" Target="http://es.wikipedia.org/w/index.php?title=Supinador_corto&amp;action=edit&amp;redlink=1" TargetMode="External"/><Relationship Id="rId4" Type="http://schemas.openxmlformats.org/officeDocument/2006/relationships/hyperlink" Target="http://es.wikipedia.org/wiki/Pronador_cuadrado" TargetMode="External"/></Relationships>
</file>

<file path=ppt/slides/_rels/slide96.xml.rels><?xml version="1.0" encoding="UTF-8" standalone="yes"?>
<Relationships xmlns="http://schemas.openxmlformats.org/package/2006/relationships"><Relationship Id="rId3" Type="http://schemas.openxmlformats.org/officeDocument/2006/relationships/hyperlink" Target="http://es.wikipedia.org/wiki/Pronador_redondo" TargetMode="External"/><Relationship Id="rId2" Type="http://schemas.openxmlformats.org/officeDocument/2006/relationships/hyperlink" Target="http://es.wikipedia.org/w/index.php?title=Supinador_corto&amp;action=edit&amp;redlink=1" TargetMode="Externa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hyperlink" Target="http://es.wikipedia.org/w/index.php?title=Ligamento_inter%C3%B3seo&amp;action=edit&amp;redlink=1" TargetMode="External"/><Relationship Id="rId2" Type="http://schemas.openxmlformats.org/officeDocument/2006/relationships/hyperlink" Target="http://es.wikipedia.org/w/index.php?title=Agujero_nutricio&amp;action=edit&amp;redlink=1" TargetMode="Externa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hyperlink" Target="http://es.wikipedia.org/w/index.php?title=C%C3%B3ndilo_del_h%C3%BAmero&amp;action=edit&amp;redlink=1" TargetMode="Externa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7158" y="3643314"/>
            <a:ext cx="8329642" cy="2675190"/>
          </a:xfrm>
        </p:spPr>
        <p:txBody>
          <a:bodyPr/>
          <a:lstStyle/>
          <a:p>
            <a:r>
              <a:rPr lang="es-MX" sz="6600" i="1" dirty="0" smtClean="0"/>
              <a:t>Anexo</a:t>
            </a:r>
            <a:r>
              <a:rPr lang="es-MX" sz="6600" dirty="0" smtClean="0"/>
              <a:t>: Huesos del esqueleto humano</a:t>
            </a:r>
            <a:r>
              <a:rPr lang="es-MX" dirty="0" smtClean="0"/>
              <a:t/>
            </a:r>
            <a:br>
              <a:rPr lang="es-MX" dirty="0" smtClean="0"/>
            </a:br>
            <a:endParaRPr lang="es-MX" dirty="0"/>
          </a:p>
        </p:txBody>
      </p:sp>
      <p:sp>
        <p:nvSpPr>
          <p:cNvPr id="3" name="2 Subtítulo"/>
          <p:cNvSpPr>
            <a:spLocks noGrp="1"/>
          </p:cNvSpPr>
          <p:nvPr>
            <p:ph type="subTitle" idx="1"/>
          </p:nvPr>
        </p:nvSpPr>
        <p:spPr/>
        <p:txBody>
          <a:bodyPr/>
          <a:lstStyle/>
          <a:p>
            <a:r>
              <a:rPr lang="es-MX" sz="5400" dirty="0" smtClean="0"/>
              <a:t>ANATOMIA III</a:t>
            </a:r>
          </a:p>
          <a:p>
            <a:endParaRPr lang="es-MX" dirty="0" smtClean="0"/>
          </a:p>
          <a:p>
            <a:endParaRPr lang="es-MX" dirty="0" smtClean="0"/>
          </a:p>
          <a:p>
            <a:endParaRPr lang="es-MX"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15370" cy="1000108"/>
          </a:xfrm>
        </p:spPr>
        <p:txBody>
          <a:bodyPr/>
          <a:lstStyle/>
          <a:p>
            <a:r>
              <a:rPr lang="es-MX" b="1" dirty="0" smtClean="0"/>
              <a:t>VERTEBRAS DORSALES</a:t>
            </a:r>
            <a:r>
              <a:rPr lang="es-MX" dirty="0" smtClean="0"/>
              <a:t/>
            </a:r>
            <a:br>
              <a:rPr lang="es-MX" dirty="0" smtClean="0"/>
            </a:br>
            <a:endParaRPr lang="es-MX" dirty="0"/>
          </a:p>
        </p:txBody>
      </p:sp>
      <p:sp>
        <p:nvSpPr>
          <p:cNvPr id="3" name="2 Marcador de contenido"/>
          <p:cNvSpPr>
            <a:spLocks noGrp="1"/>
          </p:cNvSpPr>
          <p:nvPr>
            <p:ph idx="1"/>
          </p:nvPr>
        </p:nvSpPr>
        <p:spPr>
          <a:xfrm>
            <a:off x="0" y="785794"/>
            <a:ext cx="9144000" cy="6072206"/>
          </a:xfrm>
        </p:spPr>
        <p:txBody>
          <a:bodyPr>
            <a:normAutofit/>
          </a:bodyPr>
          <a:lstStyle/>
          <a:p>
            <a:r>
              <a:rPr lang="es-MX" dirty="0" smtClean="0"/>
              <a:t>CUERPO </a:t>
            </a:r>
            <a:r>
              <a:rPr lang="es-MX" dirty="0" smtClean="0"/>
              <a:t>VERTEBRAL: Es más grueso que el de las vértebras cervicales y su diámetro transversal casi igual a su diámetro </a:t>
            </a:r>
            <a:r>
              <a:rPr lang="es-MX" dirty="0" err="1" smtClean="0"/>
              <a:t>anteroposterior</a:t>
            </a:r>
            <a:r>
              <a:rPr lang="es-MX" dirty="0" smtClean="0"/>
              <a:t>; en la parte posterior de las caras laterales, cerca del pedicuro, se observa dos carillas articulares costales, una superior y una inferior, destinadas a articularse con la cabeza de las costillas</a:t>
            </a:r>
            <a:r>
              <a:rPr lang="es-MX" dirty="0" smtClean="0"/>
              <a:t>.</a:t>
            </a:r>
            <a:endParaRPr lang="es-MX" dirty="0" smtClean="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pPr lvl="0"/>
            <a:r>
              <a:rPr lang="es-MX" b="1" dirty="0" smtClean="0"/>
              <a:t>Cara superior:</a:t>
            </a:r>
            <a:r>
              <a:rPr lang="es-MX" dirty="0" smtClean="0"/>
              <a:t> se confunde sin línea de demarcación claramente distinta con el cuerpo del hueso.</a:t>
            </a:r>
          </a:p>
          <a:p>
            <a:pPr lvl="0"/>
            <a:r>
              <a:rPr lang="es-MX" b="1" dirty="0" smtClean="0"/>
              <a:t>Cara inferior:</a:t>
            </a:r>
            <a:r>
              <a:rPr lang="es-MX" dirty="0" smtClean="0"/>
              <a:t> triangular, articular, y presenta una carilla articular carpiana que se divide en dos carillas para las articulaciones del semilunar y del escafoides. En la parte externa de esta superficie articular se ve una robusta apófisis llamada apófisis estiloides del radio. Está en contacto con la piel y desciende un poco más que la apófisis estiloides del cúbito. El vértice de la apófisis estiloides del radio presta inserción al ligamento lateral externo de la articulación de la muñeca. En su base se inserta el </a:t>
            </a:r>
            <a:r>
              <a:rPr lang="es-MX" u="sng" dirty="0" smtClean="0">
                <a:hlinkClick r:id="rId2" tooltip="Tendón"/>
              </a:rPr>
              <a:t>tendón</a:t>
            </a:r>
            <a:r>
              <a:rPr lang="es-MX" dirty="0" smtClean="0"/>
              <a:t> del </a:t>
            </a:r>
            <a:r>
              <a:rPr lang="es-MX" u="sng" dirty="0" smtClean="0">
                <a:hlinkClick r:id="rId3" tooltip="Supinador largo"/>
              </a:rPr>
              <a:t>supinador largo</a:t>
            </a:r>
            <a:r>
              <a:rPr lang="es-MX" dirty="0" smtClean="0"/>
              <a:t>.</a:t>
            </a:r>
          </a:p>
          <a:p>
            <a:endParaRPr lang="es-MX"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fontScale="92500" lnSpcReduction="10000"/>
          </a:bodyPr>
          <a:lstStyle/>
          <a:p>
            <a:pPr lvl="0"/>
            <a:r>
              <a:rPr lang="es-MX" b="1" dirty="0" smtClean="0"/>
              <a:t>Cara anterior:</a:t>
            </a:r>
            <a:r>
              <a:rPr lang="es-MX" dirty="0" smtClean="0"/>
              <a:t> plana en sentido transverso y cóncava en sentido vertical, está en relación con el músculo </a:t>
            </a:r>
            <a:r>
              <a:rPr lang="es-MX" u="sng" dirty="0" smtClean="0">
                <a:hlinkClick r:id="rId2" tooltip="Pronador cuadrado"/>
              </a:rPr>
              <a:t>pronador cuadrado</a:t>
            </a:r>
            <a:r>
              <a:rPr lang="es-MX" dirty="0" smtClean="0"/>
              <a:t>.</a:t>
            </a:r>
          </a:p>
          <a:p>
            <a:pPr lvl="0"/>
            <a:r>
              <a:rPr lang="es-MX" b="1" dirty="0" smtClean="0"/>
              <a:t>Cara posterior:</a:t>
            </a:r>
            <a:r>
              <a:rPr lang="es-MX" dirty="0" smtClean="0"/>
              <a:t> en la cara posterior se observan dos canales, uno para los tendones del </a:t>
            </a:r>
            <a:r>
              <a:rPr lang="es-MX" u="sng" dirty="0" smtClean="0">
                <a:hlinkClick r:id="rId3" tooltip="Extensor propio del índice (aún no redactado)"/>
              </a:rPr>
              <a:t>extensor propio del índice</a:t>
            </a:r>
            <a:r>
              <a:rPr lang="es-MX" dirty="0" smtClean="0"/>
              <a:t> y del </a:t>
            </a:r>
            <a:r>
              <a:rPr lang="es-MX" u="sng" dirty="0" smtClean="0">
                <a:hlinkClick r:id="rId4" tooltip="Extensor común de los dedos (aún no redactado)"/>
              </a:rPr>
              <a:t>extensor común de los dedos</a:t>
            </a:r>
            <a:r>
              <a:rPr lang="es-MX" dirty="0" smtClean="0"/>
              <a:t>; y un canal externo en el que se aloja el tendón del </a:t>
            </a:r>
            <a:r>
              <a:rPr lang="es-MX" u="sng" dirty="0" smtClean="0">
                <a:hlinkClick r:id="rId5" tooltip="Músculo extensor largo del pulgar (aún no redactado)"/>
              </a:rPr>
              <a:t>músculo extensor largo del pulgar</a:t>
            </a:r>
            <a:r>
              <a:rPr lang="es-MX" dirty="0" smtClean="0"/>
              <a:t>.</a:t>
            </a:r>
          </a:p>
          <a:p>
            <a:pPr lvl="0"/>
            <a:r>
              <a:rPr lang="es-MX" b="1" dirty="0" smtClean="0"/>
              <a:t>Cara </a:t>
            </a:r>
            <a:r>
              <a:rPr lang="es-MX" b="1" dirty="0" err="1" smtClean="0"/>
              <a:t>posteroexterna</a:t>
            </a:r>
            <a:r>
              <a:rPr lang="es-MX" b="1" dirty="0" smtClean="0"/>
              <a:t>:</a:t>
            </a:r>
            <a:r>
              <a:rPr lang="es-MX" dirty="0" smtClean="0"/>
              <a:t> presenta dos canales tendinosos, interno y externo para los tendones del primer y segundo radiales externos y para los tendones de los músculos </a:t>
            </a:r>
            <a:r>
              <a:rPr lang="es-MX" u="sng" dirty="0" smtClean="0">
                <a:hlinkClick r:id="rId6" tooltip="Abductor largo del pulgar"/>
              </a:rPr>
              <a:t>abductor largo del </a:t>
            </a:r>
            <a:r>
              <a:rPr lang="es-MX" u="sng" dirty="0" err="1" smtClean="0">
                <a:hlinkClick r:id="rId6" tooltip="Abductor largo del pulgar"/>
              </a:rPr>
              <a:t>pulgar</a:t>
            </a:r>
            <a:r>
              <a:rPr lang="es-MX" dirty="0" err="1" smtClean="0"/>
              <a:t>y</a:t>
            </a:r>
            <a:r>
              <a:rPr lang="es-MX" dirty="0" smtClean="0"/>
              <a:t> </a:t>
            </a:r>
            <a:r>
              <a:rPr lang="es-MX" u="sng" dirty="0" smtClean="0">
                <a:hlinkClick r:id="rId7" tooltip="Extensor corto del pulgar"/>
              </a:rPr>
              <a:t>extensor corto del pulgar</a:t>
            </a:r>
            <a:r>
              <a:rPr lang="es-MX" dirty="0" smtClean="0"/>
              <a:t>, respectivamente.</a:t>
            </a:r>
          </a:p>
          <a:p>
            <a:pPr lvl="0"/>
            <a:r>
              <a:rPr lang="es-MX" b="1" dirty="0" smtClean="0"/>
              <a:t>Cara interna:</a:t>
            </a:r>
            <a:r>
              <a:rPr lang="es-MX" dirty="0" smtClean="0"/>
              <a:t> en ella se encuentra la cavidad sigmoidea del radio o escotadura cubital, para su articulación con el cúbito.</a:t>
            </a:r>
          </a:p>
          <a:p>
            <a:endParaRPr lang="es-MX"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Inserciones musculares</a:t>
            </a:r>
            <a:r>
              <a:rPr lang="es-MX" b="1" dirty="0" smtClean="0"/>
              <a:t/>
            </a:r>
            <a:br>
              <a:rPr lang="es-MX" b="1" dirty="0" smtClean="0"/>
            </a:br>
            <a:endParaRPr lang="es-MX" dirty="0"/>
          </a:p>
        </p:txBody>
      </p:sp>
      <p:sp>
        <p:nvSpPr>
          <p:cNvPr id="3" name="2 Marcador de contenido"/>
          <p:cNvSpPr>
            <a:spLocks noGrp="1"/>
          </p:cNvSpPr>
          <p:nvPr>
            <p:ph idx="1"/>
          </p:nvPr>
        </p:nvSpPr>
        <p:spPr/>
        <p:txBody>
          <a:bodyPr>
            <a:normAutofit/>
          </a:bodyPr>
          <a:lstStyle/>
          <a:p>
            <a:r>
              <a:rPr lang="es-MX" dirty="0" smtClean="0"/>
              <a:t>El </a:t>
            </a:r>
            <a:r>
              <a:rPr lang="es-MX" dirty="0" smtClean="0"/>
              <a:t>radio presta inserción a 10 </a:t>
            </a:r>
            <a:r>
              <a:rPr lang="es-MX" u="sng" dirty="0" smtClean="0">
                <a:hlinkClick r:id="rId2" tooltip="Músculos"/>
              </a:rPr>
              <a:t>músculos</a:t>
            </a:r>
            <a:r>
              <a:rPr lang="es-MX" dirty="0" smtClean="0"/>
              <a:t>:</a:t>
            </a:r>
          </a:p>
          <a:p>
            <a:r>
              <a:rPr lang="es-MX" b="1" dirty="0" smtClean="0"/>
              <a:t>Cara anterior</a:t>
            </a:r>
            <a:endParaRPr lang="es-MX" dirty="0" smtClean="0"/>
          </a:p>
          <a:p>
            <a:r>
              <a:rPr lang="es-MX" u="sng" dirty="0" err="1" smtClean="0">
                <a:hlinkClick r:id="rId3" tooltip="Biceps braquial"/>
              </a:rPr>
              <a:t>Biceps</a:t>
            </a:r>
            <a:r>
              <a:rPr lang="es-MX" u="sng" dirty="0" smtClean="0">
                <a:hlinkClick r:id="rId3" tooltip="Biceps braquial"/>
              </a:rPr>
              <a:t> braquial</a:t>
            </a:r>
            <a:endParaRPr lang="es-MX" dirty="0" smtClean="0"/>
          </a:p>
          <a:p>
            <a:r>
              <a:rPr lang="es-MX" dirty="0" smtClean="0"/>
              <a:t>Supinador corto</a:t>
            </a:r>
          </a:p>
          <a:p>
            <a:r>
              <a:rPr lang="es-MX" dirty="0" smtClean="0"/>
              <a:t>Flexor superficial de los dedos</a:t>
            </a:r>
          </a:p>
          <a:p>
            <a:r>
              <a:rPr lang="es-MX" dirty="0" smtClean="0"/>
              <a:t>Flexor largo del pulgar</a:t>
            </a:r>
          </a:p>
          <a:p>
            <a:r>
              <a:rPr lang="es-MX" dirty="0" smtClean="0"/>
              <a:t>Pronador cuadrado</a:t>
            </a:r>
          </a:p>
          <a:p>
            <a:r>
              <a:rPr lang="es-MX" dirty="0" smtClean="0"/>
              <a:t>Flexor profundo (algunos haces)</a:t>
            </a:r>
          </a:p>
          <a:p>
            <a:endParaRPr lang="es-MX"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20000"/>
          </a:bodyPr>
          <a:lstStyle/>
          <a:p>
            <a:r>
              <a:rPr lang="es-MX" b="1" dirty="0" smtClean="0"/>
              <a:t>Cara posterior</a:t>
            </a:r>
            <a:endParaRPr lang="es-MX" dirty="0" smtClean="0"/>
          </a:p>
          <a:p>
            <a:r>
              <a:rPr lang="es-MX" dirty="0" smtClean="0"/>
              <a:t>Supinador corto</a:t>
            </a:r>
          </a:p>
          <a:p>
            <a:r>
              <a:rPr lang="es-MX" dirty="0" smtClean="0"/>
              <a:t>Abductor largo del pulgar</a:t>
            </a:r>
          </a:p>
          <a:p>
            <a:r>
              <a:rPr lang="es-MX" dirty="0" smtClean="0"/>
              <a:t>Extensor corto del pulgar</a:t>
            </a:r>
          </a:p>
          <a:p>
            <a:r>
              <a:rPr lang="es-MX" b="1" dirty="0" smtClean="0"/>
              <a:t>Cara externa</a:t>
            </a:r>
            <a:endParaRPr lang="es-MX" dirty="0" smtClean="0"/>
          </a:p>
          <a:p>
            <a:r>
              <a:rPr lang="es-MX" dirty="0" smtClean="0"/>
              <a:t>Supinador corto</a:t>
            </a:r>
          </a:p>
          <a:p>
            <a:r>
              <a:rPr lang="es-MX" dirty="0" smtClean="0"/>
              <a:t>Pronador redondo</a:t>
            </a:r>
          </a:p>
          <a:p>
            <a:r>
              <a:rPr lang="es-MX" b="1" dirty="0" smtClean="0"/>
              <a:t>Apófisis estiloides</a:t>
            </a:r>
            <a:endParaRPr lang="es-MX" dirty="0" smtClean="0"/>
          </a:p>
          <a:p>
            <a:r>
              <a:rPr lang="es-MX" dirty="0" smtClean="0"/>
              <a:t>Supinador largo función: el radio sirve para mover el brazo</a:t>
            </a:r>
          </a:p>
          <a:p>
            <a:endParaRPr lang="es-MX"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0"/>
            <a:ext cx="8401080" cy="1142984"/>
          </a:xfrm>
        </p:spPr>
        <p:txBody>
          <a:bodyPr/>
          <a:lstStyle/>
          <a:p>
            <a:r>
              <a:rPr lang="es-MX" dirty="0" smtClean="0"/>
              <a:t>Miembro inferior</a:t>
            </a:r>
            <a:br>
              <a:rPr lang="es-MX" dirty="0" smtClean="0"/>
            </a:br>
            <a:endParaRPr lang="es-MX" dirty="0"/>
          </a:p>
        </p:txBody>
      </p:sp>
      <p:sp>
        <p:nvSpPr>
          <p:cNvPr id="3" name="2 Marcador de contenido"/>
          <p:cNvSpPr>
            <a:spLocks noGrp="1"/>
          </p:cNvSpPr>
          <p:nvPr>
            <p:ph idx="1"/>
          </p:nvPr>
        </p:nvSpPr>
        <p:spPr>
          <a:xfrm>
            <a:off x="0" y="928670"/>
            <a:ext cx="9144000" cy="6215106"/>
          </a:xfrm>
        </p:spPr>
        <p:txBody>
          <a:bodyPr>
            <a:normAutofit/>
          </a:bodyPr>
          <a:lstStyle/>
          <a:p>
            <a:r>
              <a:rPr lang="es-MX" dirty="0" smtClean="0"/>
              <a:t>Aspecto </a:t>
            </a:r>
            <a:r>
              <a:rPr lang="es-MX" dirty="0" smtClean="0"/>
              <a:t>posterior de la pierna izquierda.</a:t>
            </a:r>
          </a:p>
          <a:p>
            <a:r>
              <a:rPr lang="es-MX" dirty="0" smtClean="0"/>
              <a:t>En </a:t>
            </a:r>
            <a:r>
              <a:rPr lang="es-MX" dirty="0" smtClean="0">
                <a:hlinkClick r:id="rId2" tooltip="Anatomía humana"/>
              </a:rPr>
              <a:t>anatomía humana</a:t>
            </a:r>
            <a:r>
              <a:rPr lang="es-MX" dirty="0" smtClean="0"/>
              <a:t> </a:t>
            </a:r>
            <a:r>
              <a:rPr lang="es-MX" b="1" dirty="0" smtClean="0"/>
              <a:t>miembro inferior</a:t>
            </a:r>
            <a:r>
              <a:rPr lang="es-MX" dirty="0" smtClean="0"/>
              <a:t> o </a:t>
            </a:r>
            <a:r>
              <a:rPr lang="es-MX" i="1" dirty="0" smtClean="0"/>
              <a:t>pelviano</a:t>
            </a:r>
            <a:r>
              <a:rPr lang="es-MX" dirty="0" smtClean="0"/>
              <a:t> es cada una de las </a:t>
            </a:r>
            <a:r>
              <a:rPr lang="es-MX" dirty="0" smtClean="0">
                <a:hlinkClick r:id="rId3" tooltip="Extremidad"/>
              </a:rPr>
              <a:t>extremidades</a:t>
            </a:r>
            <a:r>
              <a:rPr lang="es-MX" dirty="0" smtClean="0"/>
              <a:t> fijadas al </a:t>
            </a:r>
            <a:r>
              <a:rPr lang="es-MX" dirty="0" smtClean="0">
                <a:hlinkClick r:id="rId4" tooltip="Tronco (anatomía)"/>
              </a:rPr>
              <a:t>tronco</a:t>
            </a:r>
            <a:r>
              <a:rPr lang="es-MX" dirty="0" smtClean="0"/>
              <a:t> a nivel de la </a:t>
            </a:r>
            <a:r>
              <a:rPr lang="es-MX" dirty="0" smtClean="0">
                <a:hlinkClick r:id="rId5" tooltip="Pelvis"/>
              </a:rPr>
              <a:t>pelvis</a:t>
            </a:r>
            <a:r>
              <a:rPr lang="es-MX" dirty="0" smtClean="0"/>
              <a:t> -</a:t>
            </a:r>
            <a:r>
              <a:rPr lang="es-MX" dirty="0" smtClean="0">
                <a:hlinkClick r:id="rId6" tooltip="Articulación (anatomía)"/>
              </a:rPr>
              <a:t>articulaciones</a:t>
            </a:r>
            <a:r>
              <a:rPr lang="es-MX" dirty="0" smtClean="0"/>
              <a:t> de la </a:t>
            </a:r>
            <a:r>
              <a:rPr lang="es-MX" dirty="0" smtClean="0">
                <a:hlinkClick r:id="rId7" tooltip="Cadera"/>
              </a:rPr>
              <a:t>cadera</a:t>
            </a:r>
            <a:r>
              <a:rPr lang="es-MX" dirty="0" smtClean="0"/>
              <a:t>- mediante la </a:t>
            </a:r>
            <a:r>
              <a:rPr lang="es-MX" dirty="0" smtClean="0">
                <a:hlinkClick r:id="rId8" tooltip="Cintura pelviana"/>
              </a:rPr>
              <a:t>cintura pelviana</a:t>
            </a:r>
            <a:r>
              <a:rPr lang="es-MX" dirty="0" smtClean="0"/>
              <a:t>. Coloquialmente, los miembros inferiores son las </a:t>
            </a:r>
            <a:r>
              <a:rPr lang="es-MX" i="1" dirty="0" smtClean="0"/>
              <a:t>piernas</a:t>
            </a:r>
            <a:r>
              <a:rPr lang="es-MX" dirty="0" smtClean="0"/>
              <a:t>.</a:t>
            </a:r>
          </a:p>
          <a:p>
            <a:r>
              <a:rPr lang="es-MX" dirty="0" smtClean="0"/>
              <a:t>Cada miembro inferior se compone de cuatro segmentos principales:</a:t>
            </a:r>
          </a:p>
          <a:p>
            <a:endParaRPr lang="es-MX"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20000"/>
          </a:bodyPr>
          <a:lstStyle/>
          <a:p>
            <a:r>
              <a:rPr lang="es-MX" dirty="0" smtClean="0"/>
              <a:t>Cerca de la extremidad acromial existe un conjunto de pequeñas rugosidades conocido como "tuberosidad del ligamento </a:t>
            </a:r>
            <a:r>
              <a:rPr lang="es-MX" dirty="0" err="1" smtClean="0"/>
              <a:t>coracoclavicular</a:t>
            </a:r>
            <a:r>
              <a:rPr lang="es-MX" dirty="0" smtClean="0"/>
              <a:t>" (</a:t>
            </a:r>
            <a:r>
              <a:rPr lang="es-MX" dirty="0" err="1" smtClean="0"/>
              <a:t>coracoidea</a:t>
            </a:r>
            <a:r>
              <a:rPr lang="es-MX" dirty="0" smtClean="0"/>
              <a:t>), donde se insertan los </a:t>
            </a:r>
            <a:r>
              <a:rPr lang="es-MX" dirty="0" err="1" smtClean="0"/>
              <a:t>ligamentes</a:t>
            </a:r>
            <a:r>
              <a:rPr lang="es-MX" dirty="0" smtClean="0"/>
              <a:t> conoideo y </a:t>
            </a:r>
            <a:r>
              <a:rPr lang="es-MX" dirty="0" err="1" smtClean="0"/>
              <a:t>trapezoideo</a:t>
            </a:r>
            <a:r>
              <a:rPr lang="es-MX" dirty="0" smtClean="0"/>
              <a:t>, normalmente la línea de inserción del ligamento conoideo está enteramente ocupada por una saliente marcada </a:t>
            </a:r>
            <a:r>
              <a:rPr lang="es-MX" dirty="0" err="1" smtClean="0"/>
              <a:t>llamada</a:t>
            </a:r>
            <a:r>
              <a:rPr lang="es-MX" b="1" dirty="0" err="1" smtClean="0"/>
              <a:t>tubérculo</a:t>
            </a:r>
            <a:r>
              <a:rPr lang="es-MX" b="1" dirty="0" smtClean="0"/>
              <a:t> conoideo</a:t>
            </a:r>
            <a:r>
              <a:rPr lang="es-MX" dirty="0" smtClean="0"/>
              <a:t>, también se encuentra un reparo llamado </a:t>
            </a:r>
            <a:r>
              <a:rPr lang="es-MX" u="sng" dirty="0" smtClean="0">
                <a:hlinkClick r:id="rId2" tooltip="Línea trapezoidea (aún no redactado)"/>
              </a:rPr>
              <a:t>línea </a:t>
            </a:r>
            <a:r>
              <a:rPr lang="es-MX" u="sng" dirty="0" err="1" smtClean="0">
                <a:hlinkClick r:id="rId2" tooltip="Línea trapezoidea (aún no redactado)"/>
              </a:rPr>
              <a:t>trapezoidea</a:t>
            </a:r>
            <a:r>
              <a:rPr lang="es-MX" dirty="0" smtClean="0"/>
              <a:t>, que dispuesto </a:t>
            </a:r>
            <a:r>
              <a:rPr lang="es-MX" dirty="0" err="1" smtClean="0"/>
              <a:t>anterolateralmente</a:t>
            </a:r>
            <a:r>
              <a:rPr lang="es-MX" dirty="0" smtClean="0"/>
              <a:t>, se relaciona con la extensión </a:t>
            </a:r>
            <a:r>
              <a:rPr lang="es-MX" dirty="0" err="1" smtClean="0"/>
              <a:t>del</a:t>
            </a:r>
            <a:r>
              <a:rPr lang="es-MX" u="sng" dirty="0" err="1" smtClean="0">
                <a:hlinkClick r:id="rId3" tooltip="Ligamento trapezoide"/>
              </a:rPr>
              <a:t>ligamento</a:t>
            </a:r>
            <a:r>
              <a:rPr lang="es-MX" u="sng" dirty="0" smtClean="0">
                <a:hlinkClick r:id="rId3" tooltip="Ligamento trapezoide"/>
              </a:rPr>
              <a:t> trapezoide</a:t>
            </a:r>
            <a:r>
              <a:rPr lang="es-MX" dirty="0" smtClean="0"/>
              <a:t>. Se insertan</a:t>
            </a:r>
            <a:endParaRPr lang="es-MX"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0"/>
            <a:ext cx="7972452" cy="785794"/>
          </a:xfrm>
        </p:spPr>
        <p:txBody>
          <a:bodyPr/>
          <a:lstStyle/>
          <a:p>
            <a:r>
              <a:rPr lang="es-MX" dirty="0" smtClean="0"/>
              <a:t>FEMUR</a:t>
            </a:r>
            <a:endParaRPr lang="es-MX" dirty="0"/>
          </a:p>
        </p:txBody>
      </p:sp>
      <p:pic>
        <p:nvPicPr>
          <p:cNvPr id="4" name="3 Marcador de contenido" descr="Gray244.png">
            <a:hlinkClick r:id="rId2"/>
          </p:cNvPr>
          <p:cNvPicPr>
            <a:picLocks noGrp="1"/>
          </p:cNvPicPr>
          <p:nvPr>
            <p:ph idx="1"/>
          </p:nvPr>
        </p:nvPicPr>
        <p:blipFill>
          <a:blip r:embed="rId3" cstate="print"/>
          <a:srcRect/>
          <a:stretch>
            <a:fillRect/>
          </a:stretch>
        </p:blipFill>
        <p:spPr bwMode="auto">
          <a:xfrm>
            <a:off x="0" y="714356"/>
            <a:ext cx="1285852" cy="6143644"/>
          </a:xfrm>
          <a:prstGeom prst="rect">
            <a:avLst/>
          </a:prstGeom>
          <a:noFill/>
          <a:ln w="9525">
            <a:noFill/>
            <a:miter lim="800000"/>
            <a:headEnd/>
            <a:tailEnd/>
          </a:ln>
        </p:spPr>
      </p:pic>
      <p:pic>
        <p:nvPicPr>
          <p:cNvPr id="5" name="4 Imagen" descr="Gray245.png">
            <a:hlinkClick r:id="rId4"/>
          </p:cNvPr>
          <p:cNvPicPr/>
          <p:nvPr/>
        </p:nvPicPr>
        <p:blipFill>
          <a:blip r:embed="rId5" cstate="print"/>
          <a:srcRect/>
          <a:stretch>
            <a:fillRect/>
          </a:stretch>
        </p:blipFill>
        <p:spPr bwMode="auto">
          <a:xfrm>
            <a:off x="1928794" y="785818"/>
            <a:ext cx="1217611" cy="6072182"/>
          </a:xfrm>
          <a:prstGeom prst="rect">
            <a:avLst/>
          </a:prstGeom>
          <a:noFill/>
          <a:ln w="9525">
            <a:noFill/>
            <a:miter lim="800000"/>
            <a:headEnd/>
            <a:tailEnd/>
          </a:ln>
        </p:spPr>
      </p:pic>
      <p:sp>
        <p:nvSpPr>
          <p:cNvPr id="6" name="5 Rectángulo"/>
          <p:cNvSpPr/>
          <p:nvPr/>
        </p:nvSpPr>
        <p:spPr>
          <a:xfrm>
            <a:off x="4929190" y="357166"/>
            <a:ext cx="4214810" cy="1754326"/>
          </a:xfrm>
          <a:prstGeom prst="rect">
            <a:avLst/>
          </a:prstGeom>
        </p:spPr>
        <p:txBody>
          <a:bodyPr wrap="square">
            <a:spAutoFit/>
          </a:bodyPr>
          <a:lstStyle/>
          <a:p>
            <a:r>
              <a:rPr lang="es-MX" dirty="0" smtClean="0"/>
              <a:t>El </a:t>
            </a:r>
            <a:r>
              <a:rPr lang="es-MX" b="1" dirty="0" smtClean="0"/>
              <a:t>fémur</a:t>
            </a:r>
            <a:r>
              <a:rPr lang="es-MX" dirty="0" smtClean="0"/>
              <a:t> es el </a:t>
            </a:r>
            <a:r>
              <a:rPr lang="es-MX" u="sng" dirty="0" smtClean="0">
                <a:hlinkClick r:id="rId6" tooltip="Hueso"/>
              </a:rPr>
              <a:t>hueso</a:t>
            </a:r>
            <a:r>
              <a:rPr lang="es-MX" dirty="0" smtClean="0"/>
              <a:t> del </a:t>
            </a:r>
            <a:r>
              <a:rPr lang="es-MX" u="sng" dirty="0" smtClean="0">
                <a:hlinkClick r:id="rId7" tooltip="Muslo"/>
              </a:rPr>
              <a:t>muslo</a:t>
            </a:r>
            <a:r>
              <a:rPr lang="es-MX" dirty="0" smtClean="0"/>
              <a:t>, el segundo segmento del </a:t>
            </a:r>
            <a:r>
              <a:rPr lang="es-MX" u="sng" dirty="0" smtClean="0">
                <a:hlinkClick r:id="rId8" tooltip="Miembro inferior"/>
              </a:rPr>
              <a:t>miembro inferior</a:t>
            </a:r>
            <a:r>
              <a:rPr lang="es-MX" dirty="0" smtClean="0"/>
              <a:t>. Es el hueso más largo, fuerte y voluminoso del cuerpo de la mayor parte de los mamíferos. Se encuentra debajo del glúteo y por detrás del cuádriceps.</a:t>
            </a:r>
            <a:endParaRPr lang="es-MX" dirty="0" smtClean="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285728"/>
            <a:ext cx="9144000" cy="6572272"/>
          </a:xfrm>
        </p:spPr>
        <p:txBody>
          <a:bodyPr/>
          <a:lstStyle/>
          <a:p>
            <a:pPr lvl="0"/>
            <a:r>
              <a:rPr lang="es-MX" dirty="0" smtClean="0"/>
              <a:t>El </a:t>
            </a:r>
            <a:r>
              <a:rPr lang="es-MX" i="1" dirty="0" smtClean="0"/>
              <a:t>cuerpo</a:t>
            </a:r>
            <a:r>
              <a:rPr lang="es-MX" dirty="0" smtClean="0"/>
              <a:t> o </a:t>
            </a:r>
            <a:r>
              <a:rPr lang="es-MX" u="sng" dirty="0" smtClean="0">
                <a:hlinkClick r:id="rId2" tooltip="Diáfisis"/>
              </a:rPr>
              <a:t>diáfisis</a:t>
            </a:r>
            <a:r>
              <a:rPr lang="es-MX" dirty="0" smtClean="0"/>
              <a:t>, que presenta tres </a:t>
            </a:r>
            <a:r>
              <a:rPr lang="es-MX" i="1" dirty="0" smtClean="0"/>
              <a:t>caras</a:t>
            </a:r>
            <a:r>
              <a:rPr lang="es-MX" dirty="0" smtClean="0"/>
              <a:t> -anterior, interna y externa-, y tres </a:t>
            </a:r>
            <a:r>
              <a:rPr lang="es-MX" i="1" dirty="0" smtClean="0"/>
              <a:t>bordes</a:t>
            </a:r>
            <a:r>
              <a:rPr lang="es-MX" dirty="0" smtClean="0"/>
              <a:t> -interno, externo y posterior-. Veremos que es especialmente significativo el borde posterior.</a:t>
            </a:r>
          </a:p>
          <a:p>
            <a:pPr lvl="0"/>
            <a:r>
              <a:rPr lang="es-MX" u="sng" dirty="0" smtClean="0">
                <a:hlinkClick r:id="rId3" tooltip="Epífisis"/>
              </a:rPr>
              <a:t>Epífisis</a:t>
            </a:r>
            <a:r>
              <a:rPr lang="es-MX" dirty="0" smtClean="0"/>
              <a:t> -o extremo- superior, que se </a:t>
            </a:r>
            <a:r>
              <a:rPr lang="es-MX" u="sng" dirty="0" smtClean="0">
                <a:hlinkClick r:id="rId4" tooltip="Articulación"/>
              </a:rPr>
              <a:t>articula</a:t>
            </a:r>
            <a:r>
              <a:rPr lang="es-MX" dirty="0" smtClean="0"/>
              <a:t> con el </a:t>
            </a:r>
            <a:r>
              <a:rPr lang="es-MX" u="sng" dirty="0" smtClean="0">
                <a:hlinkClick r:id="rId5" tooltip="Coxal"/>
              </a:rPr>
              <a:t>coxal</a:t>
            </a:r>
            <a:r>
              <a:rPr lang="es-MX" dirty="0" smtClean="0"/>
              <a:t>.</a:t>
            </a:r>
          </a:p>
          <a:p>
            <a:pPr lvl="0"/>
            <a:r>
              <a:rPr lang="es-MX" u="sng" dirty="0" smtClean="0">
                <a:hlinkClick r:id="rId3" tooltip="Epífisis"/>
              </a:rPr>
              <a:t>Epífisis</a:t>
            </a:r>
            <a:r>
              <a:rPr lang="es-MX" dirty="0" smtClean="0"/>
              <a:t> -o extremo- inferior, que se articula con la </a:t>
            </a:r>
            <a:r>
              <a:rPr lang="es-MX" u="sng" dirty="0" smtClean="0">
                <a:hlinkClick r:id="rId6" tooltip="Tibia"/>
              </a:rPr>
              <a:t>tibia</a:t>
            </a:r>
            <a:r>
              <a:rPr lang="es-MX" dirty="0" smtClean="0"/>
              <a:t>.</a:t>
            </a:r>
          </a:p>
          <a:p>
            <a:endParaRPr lang="es-MX"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8858280" cy="6858000"/>
          </a:xfrm>
        </p:spPr>
        <p:txBody>
          <a:bodyPr>
            <a:normAutofit lnSpcReduction="10000"/>
          </a:bodyPr>
          <a:lstStyle/>
          <a:p>
            <a:r>
              <a:rPr lang="es-MX" dirty="0" smtClean="0"/>
              <a:t>De </a:t>
            </a:r>
            <a:r>
              <a:rPr lang="es-MX" dirty="0" smtClean="0"/>
              <a:t>la clase de los </a:t>
            </a:r>
            <a:r>
              <a:rPr lang="es-MX" u="sng" dirty="0" smtClean="0">
                <a:hlinkClick r:id="rId2" tooltip="Hueso largo (aún no redactado)"/>
              </a:rPr>
              <a:t>huesos largos</a:t>
            </a:r>
            <a:r>
              <a:rPr lang="es-MX" dirty="0" smtClean="0"/>
              <a:t>, es par y asimétrico. Presenta una ligera curvatura de concavidad posterior, y en el </a:t>
            </a:r>
            <a:r>
              <a:rPr lang="es-MX" u="sng" dirty="0" smtClean="0">
                <a:hlinkClick r:id="rId3" tooltip="Esqueleto"/>
              </a:rPr>
              <a:t>esqueleto</a:t>
            </a:r>
            <a:r>
              <a:rPr lang="es-MX" dirty="0" smtClean="0"/>
              <a:t> se dispone inclinado hacia abajo y adentro, oblicuidad que resulta más notable en el caso de la </a:t>
            </a:r>
            <a:r>
              <a:rPr lang="es-MX" u="sng" dirty="0" smtClean="0">
                <a:hlinkClick r:id="rId4" tooltip="Mujer"/>
              </a:rPr>
              <a:t>mujer</a:t>
            </a:r>
            <a:r>
              <a:rPr lang="es-MX" dirty="0" smtClean="0"/>
              <a:t> por la mayor separación entre las cavidades cotiloideas de los </a:t>
            </a:r>
            <a:r>
              <a:rPr lang="es-MX" u="sng" dirty="0" smtClean="0">
                <a:hlinkClick r:id="rId5" tooltip="Coxal"/>
              </a:rPr>
              <a:t>coxales</a:t>
            </a:r>
            <a:r>
              <a:rPr lang="es-MX" dirty="0" smtClean="0"/>
              <a:t>, donde se articula el fémur por arriba -la </a:t>
            </a:r>
            <a:r>
              <a:rPr lang="es-MX" u="sng" dirty="0" smtClean="0">
                <a:hlinkClick r:id="rId6" tooltip="Pelvis"/>
              </a:rPr>
              <a:t>pelvis</a:t>
            </a:r>
            <a:r>
              <a:rPr lang="es-MX" dirty="0" smtClean="0"/>
              <a:t> femenina es más ancha que la masculina-.</a:t>
            </a:r>
          </a:p>
          <a:p>
            <a:r>
              <a:rPr lang="es-MX" dirty="0" smtClean="0"/>
              <a:t>Además, en el fémur se observa una ligera torsión: el eje del cuello femoral no está en el mismo plano que el eje transversal de los cóndilos, sino que configuran un </a:t>
            </a:r>
            <a:r>
              <a:rPr lang="es-MX" u="sng" dirty="0" smtClean="0">
                <a:hlinkClick r:id="rId7" tooltip="Ángulo"/>
              </a:rPr>
              <a:t>ángulo</a:t>
            </a:r>
            <a:r>
              <a:rPr lang="es-MX" dirty="0" smtClean="0"/>
              <a:t> agudo de declinación, abierto hacia dentro y adelante.</a:t>
            </a:r>
          </a:p>
          <a:p>
            <a:r>
              <a:rPr lang="es-MX" u="sng" dirty="0" smtClean="0">
                <a:hlinkClick r:id="rId8" tooltip="Anatomía"/>
              </a:rPr>
              <a:t>Anatómicamente</a:t>
            </a:r>
            <a:r>
              <a:rPr lang="es-MX" dirty="0" smtClean="0"/>
              <a:t>, y como en todos los </a:t>
            </a:r>
            <a:r>
              <a:rPr lang="es-MX" u="sng" dirty="0" smtClean="0">
                <a:hlinkClick r:id="rId2" tooltip="Hueso largo (aún no redactado)"/>
              </a:rPr>
              <a:t>huesos largos</a:t>
            </a:r>
            <a:r>
              <a:rPr lang="es-MX" dirty="0" smtClean="0"/>
              <a:t>, distinguimos en el fémur tres partes fundamentales:</a:t>
            </a:r>
          </a:p>
          <a:p>
            <a:endParaRPr lang="es-MX"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71604" y="0"/>
            <a:ext cx="7115196" cy="1071546"/>
          </a:xfrm>
        </p:spPr>
        <p:txBody>
          <a:bodyPr/>
          <a:lstStyle/>
          <a:p>
            <a:r>
              <a:rPr lang="es-MX" dirty="0" smtClean="0"/>
              <a:t>El cuerpo del fémur</a:t>
            </a:r>
            <a:r>
              <a:rPr lang="es-MX" b="1" dirty="0" smtClean="0"/>
              <a:t/>
            </a:r>
            <a:br>
              <a:rPr lang="es-MX" b="1" dirty="0" smtClean="0"/>
            </a:br>
            <a:endParaRPr lang="es-MX" dirty="0"/>
          </a:p>
        </p:txBody>
      </p:sp>
      <p:sp>
        <p:nvSpPr>
          <p:cNvPr id="3" name="2 Marcador de contenido"/>
          <p:cNvSpPr>
            <a:spLocks noGrp="1"/>
          </p:cNvSpPr>
          <p:nvPr>
            <p:ph idx="1"/>
          </p:nvPr>
        </p:nvSpPr>
        <p:spPr>
          <a:xfrm>
            <a:off x="0" y="785794"/>
            <a:ext cx="9144000" cy="6072206"/>
          </a:xfrm>
        </p:spPr>
        <p:txBody>
          <a:bodyPr>
            <a:normAutofit/>
          </a:bodyPr>
          <a:lstStyle/>
          <a:p>
            <a:r>
              <a:rPr lang="es-MX" dirty="0" smtClean="0"/>
              <a:t>La</a:t>
            </a:r>
            <a:r>
              <a:rPr lang="es-MX" dirty="0" smtClean="0"/>
              <a:t> </a:t>
            </a:r>
            <a:r>
              <a:rPr lang="es-MX" u="sng" dirty="0" smtClean="0">
                <a:hlinkClick r:id="rId2" tooltip="Diáfisis"/>
              </a:rPr>
              <a:t>diáfisis</a:t>
            </a:r>
            <a:r>
              <a:rPr lang="es-MX" dirty="0" smtClean="0"/>
              <a:t> femoral es aproximadamente </a:t>
            </a:r>
            <a:r>
              <a:rPr lang="es-MX" u="sng" dirty="0" smtClean="0">
                <a:hlinkClick r:id="rId3" tooltip="Prisma"/>
              </a:rPr>
              <a:t>prismática</a:t>
            </a:r>
            <a:r>
              <a:rPr lang="es-MX" dirty="0" smtClean="0"/>
              <a:t> </a:t>
            </a:r>
            <a:r>
              <a:rPr lang="es-MX" u="sng" dirty="0" smtClean="0">
                <a:hlinkClick r:id="rId4" tooltip="Triángulo"/>
              </a:rPr>
              <a:t>triangular</a:t>
            </a:r>
            <a:r>
              <a:rPr lang="es-MX" dirty="0" smtClean="0"/>
              <a:t>. En ella hay que describir tres caras y tres bordes.</a:t>
            </a:r>
          </a:p>
          <a:p>
            <a:r>
              <a:rPr lang="es-MX" dirty="0" smtClean="0"/>
              <a:t>Su </a:t>
            </a:r>
            <a:r>
              <a:rPr lang="es-MX" i="1" dirty="0" smtClean="0"/>
              <a:t>cara anterior</a:t>
            </a:r>
            <a:r>
              <a:rPr lang="es-MX" dirty="0" smtClean="0"/>
              <a:t>, ligeramente convexa en sentido transversal, y lisa, presta inserción en su mayor parte, y por arriba, al </a:t>
            </a:r>
            <a:r>
              <a:rPr lang="es-MX" u="sng" dirty="0" smtClean="0">
                <a:hlinkClick r:id="rId5" tooltip="Músculo"/>
              </a:rPr>
              <a:t>músculo</a:t>
            </a:r>
            <a:r>
              <a:rPr lang="es-MX" dirty="0" smtClean="0"/>
              <a:t> </a:t>
            </a:r>
            <a:r>
              <a:rPr lang="es-MX" u="sng" dirty="0" smtClean="0">
                <a:hlinkClick r:id="rId6" tooltip="Crural (aún no redactado)"/>
              </a:rPr>
              <a:t>crural</a:t>
            </a:r>
            <a:r>
              <a:rPr lang="es-MX" dirty="0" smtClean="0"/>
              <a:t>, uno de los componentes del </a:t>
            </a:r>
            <a:r>
              <a:rPr lang="es-MX" u="sng" dirty="0" smtClean="0">
                <a:hlinkClick r:id="rId7" tooltip="Cuádriceps crural"/>
              </a:rPr>
              <a:t>cuádriceps crural</a:t>
            </a:r>
            <a:r>
              <a:rPr lang="es-MX" dirty="0" smtClean="0"/>
              <a:t>. Más abajo, se inserta el </a:t>
            </a:r>
            <a:r>
              <a:rPr lang="es-MX" u="sng" dirty="0" err="1" smtClean="0">
                <a:hlinkClick r:id="rId8" tooltip="Subcrural (aún no redactado)"/>
              </a:rPr>
              <a:t>subcrural</a:t>
            </a:r>
            <a:r>
              <a:rPr lang="es-MX" dirty="0" smtClean="0"/>
              <a:t>.</a:t>
            </a:r>
          </a:p>
          <a:p>
            <a:endParaRPr lang="es-MX"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Estas superficies articulares están talladas a bisel a expensas de la cara vecina. Cada costilla se articula con las </a:t>
            </a:r>
            <a:r>
              <a:rPr lang="es-MX" dirty="0" err="1" smtClean="0"/>
              <a:t>semicarillas</a:t>
            </a:r>
            <a:r>
              <a:rPr lang="es-MX" dirty="0" smtClean="0"/>
              <a:t> superior e inferior de las vértebras vecinas. La cara posterior del cuerpo vertebral, en relación con el agujero vertebral, es muy </a:t>
            </a:r>
            <a:r>
              <a:rPr lang="es-MX" dirty="0" err="1" smtClean="0"/>
              <a:t>concava</a:t>
            </a:r>
            <a:r>
              <a:rPr lang="es-MX" dirty="0" smtClean="0"/>
              <a:t> hacia atrás.</a:t>
            </a:r>
          </a:p>
          <a:p>
            <a:endParaRPr lang="es-MX"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lnSpcReduction="10000"/>
          </a:bodyPr>
          <a:lstStyle/>
          <a:p>
            <a:r>
              <a:rPr lang="es-MX" b="1" dirty="0" smtClean="0"/>
              <a:t>La línea áspera</a:t>
            </a:r>
          </a:p>
          <a:p>
            <a:r>
              <a:rPr lang="es-MX" dirty="0" smtClean="0"/>
              <a:t>La </a:t>
            </a:r>
            <a:r>
              <a:rPr lang="es-MX" i="1" dirty="0" smtClean="0"/>
              <a:t>línea áspera</a:t>
            </a:r>
            <a:r>
              <a:rPr lang="es-MX" dirty="0" smtClean="0"/>
              <a:t>, conformada por un labio lateral -externo- y otro medial -interno-, entre los que queda un </a:t>
            </a:r>
            <a:r>
              <a:rPr lang="es-MX" i="1" dirty="0" smtClean="0"/>
              <a:t>intersticio</a:t>
            </a:r>
            <a:r>
              <a:rPr lang="es-MX" dirty="0" smtClean="0"/>
              <a:t>, recorre la </a:t>
            </a:r>
            <a:r>
              <a:rPr lang="es-MX" u="sng" dirty="0" smtClean="0">
                <a:hlinkClick r:id="rId2" tooltip="Diáfisis"/>
              </a:rPr>
              <a:t>diáfisis</a:t>
            </a:r>
            <a:r>
              <a:rPr lang="es-MX" dirty="0" smtClean="0"/>
              <a:t> longitudinalmente.</a:t>
            </a:r>
          </a:p>
          <a:p>
            <a:pPr lvl="0"/>
            <a:r>
              <a:rPr lang="es-MX" dirty="0" smtClean="0"/>
              <a:t>El </a:t>
            </a:r>
            <a:r>
              <a:rPr lang="es-MX" i="1" dirty="0" smtClean="0"/>
              <a:t>labio externo</a:t>
            </a:r>
            <a:r>
              <a:rPr lang="es-MX" dirty="0" smtClean="0"/>
              <a:t> presta inserción al </a:t>
            </a:r>
            <a:r>
              <a:rPr lang="es-MX" u="sng" dirty="0" smtClean="0">
                <a:hlinkClick r:id="rId3" tooltip="Vasto externo"/>
              </a:rPr>
              <a:t>vasto externo</a:t>
            </a:r>
            <a:r>
              <a:rPr lang="es-MX" dirty="0" smtClean="0"/>
              <a:t>,</a:t>
            </a:r>
          </a:p>
          <a:p>
            <a:pPr lvl="0"/>
            <a:r>
              <a:rPr lang="es-MX" dirty="0" smtClean="0"/>
              <a:t>El </a:t>
            </a:r>
            <a:r>
              <a:rPr lang="es-MX" i="1" dirty="0" smtClean="0"/>
              <a:t>labio interno</a:t>
            </a:r>
            <a:r>
              <a:rPr lang="es-MX" dirty="0" smtClean="0"/>
              <a:t> al </a:t>
            </a:r>
            <a:r>
              <a:rPr lang="es-MX" u="sng" dirty="0" smtClean="0">
                <a:hlinkClick r:id="rId4" tooltip="Vasto interno"/>
              </a:rPr>
              <a:t>vasto interno</a:t>
            </a:r>
            <a:r>
              <a:rPr lang="es-MX" dirty="0" smtClean="0"/>
              <a:t>. Ambos </a:t>
            </a:r>
            <a:r>
              <a:rPr lang="es-MX" i="1" dirty="0" smtClean="0"/>
              <a:t>vastos</a:t>
            </a:r>
            <a:r>
              <a:rPr lang="es-MX" dirty="0" smtClean="0"/>
              <a:t> son potentes </a:t>
            </a:r>
            <a:r>
              <a:rPr lang="es-MX" u="sng" dirty="0" smtClean="0">
                <a:hlinkClick r:id="rId5" tooltip="Músculo"/>
              </a:rPr>
              <a:t>músculos</a:t>
            </a:r>
            <a:r>
              <a:rPr lang="es-MX" dirty="0" smtClean="0"/>
              <a:t> </a:t>
            </a:r>
            <a:r>
              <a:rPr lang="es-MX" u="sng" dirty="0" smtClean="0">
                <a:hlinkClick r:id="rId6" tooltip="Extensión (anatomía)"/>
              </a:rPr>
              <a:t>extensores</a:t>
            </a:r>
            <a:r>
              <a:rPr lang="es-MX" dirty="0" smtClean="0"/>
              <a:t> de la </a:t>
            </a:r>
            <a:r>
              <a:rPr lang="es-MX" u="sng" dirty="0" smtClean="0">
                <a:hlinkClick r:id="rId7" tooltip="Pierna"/>
              </a:rPr>
              <a:t>pierna</a:t>
            </a:r>
            <a:r>
              <a:rPr lang="es-MX" dirty="0" smtClean="0"/>
              <a:t>, ya vistos en su íntima relación con las caras del cuerpo del fémur.</a:t>
            </a:r>
          </a:p>
          <a:p>
            <a:pPr lvl="0"/>
            <a:r>
              <a:rPr lang="es-MX" dirty="0" smtClean="0"/>
              <a:t>En el </a:t>
            </a:r>
            <a:r>
              <a:rPr lang="es-MX" i="1" dirty="0" smtClean="0"/>
              <a:t>intersticio</a:t>
            </a:r>
            <a:r>
              <a:rPr lang="es-MX" dirty="0" smtClean="0"/>
              <a:t> de la línea áspera se insertan los </a:t>
            </a:r>
            <a:r>
              <a:rPr lang="es-MX" u="sng" dirty="0" smtClean="0">
                <a:hlinkClick r:id="rId8" tooltip="Aducción"/>
              </a:rPr>
              <a:t>aductores</a:t>
            </a:r>
            <a:r>
              <a:rPr lang="es-MX" dirty="0" smtClean="0"/>
              <a:t> del </a:t>
            </a:r>
            <a:r>
              <a:rPr lang="es-MX" u="sng" dirty="0" smtClean="0">
                <a:hlinkClick r:id="rId9" tooltip="Muslo"/>
              </a:rPr>
              <a:t>muslo</a:t>
            </a:r>
            <a:r>
              <a:rPr lang="es-MX" dirty="0" smtClean="0"/>
              <a:t>, por arriba, y la porción corta del </a:t>
            </a:r>
            <a:r>
              <a:rPr lang="es-MX" u="sng" dirty="0" smtClean="0">
                <a:hlinkClick r:id="rId10" tooltip="Bíceps crural"/>
              </a:rPr>
              <a:t>bíceps crural</a:t>
            </a:r>
            <a:r>
              <a:rPr lang="es-MX" dirty="0" smtClean="0"/>
              <a:t>, por abajo.</a:t>
            </a:r>
          </a:p>
          <a:p>
            <a:r>
              <a:rPr lang="es-MX" dirty="0" smtClean="0"/>
              <a:t>La línea áspera termina de modo distinto por abajo y por arriba:</a:t>
            </a:r>
          </a:p>
          <a:p>
            <a:endParaRPr lang="es-MX"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pPr lvl="0"/>
            <a:r>
              <a:rPr lang="es-MX" dirty="0" smtClean="0"/>
              <a:t>Por abajo se bifurca en las líneas </a:t>
            </a:r>
            <a:r>
              <a:rPr lang="es-MX" dirty="0" err="1" smtClean="0"/>
              <a:t>supracondíleas</a:t>
            </a:r>
            <a:r>
              <a:rPr lang="es-MX" dirty="0" smtClean="0"/>
              <a:t> lateral y medial, las cuales, junto a los </a:t>
            </a:r>
            <a:r>
              <a:rPr lang="es-MX" u="sng" dirty="0" smtClean="0">
                <a:hlinkClick r:id="rId2" tooltip="Cóndilo"/>
              </a:rPr>
              <a:t>cóndilos</a:t>
            </a:r>
            <a:r>
              <a:rPr lang="es-MX" dirty="0" smtClean="0"/>
              <a:t> femorales, delimitan un espacio triangular: </a:t>
            </a:r>
            <a:r>
              <a:rPr lang="es-MX" dirty="0" err="1" smtClean="0"/>
              <a:t>el</a:t>
            </a:r>
            <a:r>
              <a:rPr lang="es-MX" i="1" dirty="0" err="1" smtClean="0"/>
              <a:t>triángulo</a:t>
            </a:r>
            <a:r>
              <a:rPr lang="es-MX" i="1" dirty="0" smtClean="0"/>
              <a:t> poplíteo</a:t>
            </a:r>
            <a:r>
              <a:rPr lang="es-MX" dirty="0" smtClean="0"/>
              <a:t> -</a:t>
            </a:r>
            <a:r>
              <a:rPr lang="es-MX" i="1" dirty="0" smtClean="0"/>
              <a:t>espacio poplíteo</a:t>
            </a:r>
            <a:r>
              <a:rPr lang="es-MX" dirty="0" smtClean="0"/>
              <a:t>, para algunos- , que no es sino la pared anterior ósea del </a:t>
            </a:r>
            <a:r>
              <a:rPr lang="es-MX" u="sng" dirty="0" smtClean="0">
                <a:hlinkClick r:id="rId3" tooltip="Hueco poplíteo"/>
              </a:rPr>
              <a:t>hueco poplíteo</a:t>
            </a:r>
            <a:r>
              <a:rPr lang="es-MX" dirty="0" smtClean="0"/>
              <a:t>.</a:t>
            </a:r>
          </a:p>
          <a:p>
            <a:pPr lvl="0"/>
            <a:r>
              <a:rPr lang="es-MX" dirty="0" smtClean="0"/>
              <a:t>Por arriba se divide en tres líneas, una externa, otra media y una interna. En la línea externa o también llamada cresta del vasto externo, se insertan los músculos vasto externo, </a:t>
            </a:r>
            <a:r>
              <a:rPr lang="es-MX" dirty="0" err="1" smtClean="0"/>
              <a:t>adductor</a:t>
            </a:r>
            <a:r>
              <a:rPr lang="es-MX" dirty="0" smtClean="0"/>
              <a:t> (</a:t>
            </a:r>
            <a:r>
              <a:rPr lang="es-MX" dirty="0" err="1" smtClean="0"/>
              <a:t>aproximador</a:t>
            </a:r>
            <a:r>
              <a:rPr lang="es-MX" dirty="0" smtClean="0"/>
              <a:t>) mayor y </a:t>
            </a:r>
            <a:r>
              <a:rPr lang="es-MX" dirty="0" err="1" smtClean="0"/>
              <a:t>gluteo</a:t>
            </a:r>
            <a:r>
              <a:rPr lang="es-MX" dirty="0" smtClean="0"/>
              <a:t> mayor. En la línea de trifurcación media o cresta del </a:t>
            </a:r>
            <a:r>
              <a:rPr lang="es-MX" dirty="0" err="1" smtClean="0"/>
              <a:t>pectineo</a:t>
            </a:r>
            <a:r>
              <a:rPr lang="es-MX" dirty="0" smtClean="0"/>
              <a:t> se inserta el músculo </a:t>
            </a:r>
            <a:r>
              <a:rPr lang="es-MX" dirty="0" err="1" smtClean="0"/>
              <a:t>pectineo</a:t>
            </a:r>
            <a:r>
              <a:rPr lang="es-MX" dirty="0" smtClean="0"/>
              <a:t> y el </a:t>
            </a:r>
            <a:r>
              <a:rPr lang="es-MX" dirty="0" err="1" smtClean="0"/>
              <a:t>adductor</a:t>
            </a:r>
            <a:r>
              <a:rPr lang="es-MX" dirty="0" smtClean="0"/>
              <a:t>(</a:t>
            </a:r>
            <a:r>
              <a:rPr lang="es-MX" dirty="0" err="1" smtClean="0"/>
              <a:t>aproximador</a:t>
            </a:r>
            <a:r>
              <a:rPr lang="es-MX" dirty="0" smtClean="0"/>
              <a:t>) menor. Por último, en la línea de trifurcación interna o del vasto interno, se inserta el vasto interno.</a:t>
            </a:r>
          </a:p>
          <a:p>
            <a:endParaRPr lang="es-MX"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dirty="0" smtClean="0"/>
              <a:t>En resumen, el cuerpo del fémur está especialmente relacionado con el </a:t>
            </a:r>
            <a:r>
              <a:rPr lang="es-MX" u="sng" dirty="0" smtClean="0">
                <a:hlinkClick r:id="rId2" tooltip="Músculo"/>
              </a:rPr>
              <a:t>músculo</a:t>
            </a:r>
            <a:r>
              <a:rPr lang="es-MX" dirty="0" smtClean="0"/>
              <a:t> </a:t>
            </a:r>
            <a:r>
              <a:rPr lang="es-MX" u="sng" dirty="0" smtClean="0">
                <a:hlinkClick r:id="rId3" tooltip="Cuádriceps crural"/>
              </a:rPr>
              <a:t>cuádriceps crural</a:t>
            </a:r>
            <a:r>
              <a:rPr lang="es-MX" dirty="0" smtClean="0"/>
              <a:t> pues tres de sus cuatro cuerpos musculares -</a:t>
            </a:r>
            <a:r>
              <a:rPr lang="es-MX" u="sng" dirty="0" err="1" smtClean="0">
                <a:hlinkClick r:id="rId4" tooltip="Crural (aún no redactado)"/>
              </a:rPr>
              <a:t>crural</a:t>
            </a:r>
            <a:r>
              <a:rPr lang="es-MX" dirty="0" err="1" smtClean="0"/>
              <a:t>,</a:t>
            </a:r>
            <a:r>
              <a:rPr lang="es-MX" u="sng" dirty="0" err="1" smtClean="0">
                <a:hlinkClick r:id="rId5" tooltip="Vasto interno"/>
              </a:rPr>
              <a:t>vasto</a:t>
            </a:r>
            <a:r>
              <a:rPr lang="es-MX" u="sng" dirty="0" smtClean="0">
                <a:hlinkClick r:id="rId5" tooltip="Vasto interno"/>
              </a:rPr>
              <a:t> interno</a:t>
            </a:r>
            <a:r>
              <a:rPr lang="es-MX" dirty="0" smtClean="0"/>
              <a:t> y </a:t>
            </a:r>
            <a:r>
              <a:rPr lang="es-MX" u="sng" dirty="0" smtClean="0">
                <a:hlinkClick r:id="rId5" tooltip="Vasto interno"/>
              </a:rPr>
              <a:t>vasto interno</a:t>
            </a:r>
            <a:r>
              <a:rPr lang="es-MX" dirty="0" smtClean="0"/>
              <a:t>- se insertan en él, posibilitando el movimiento de </a:t>
            </a:r>
            <a:r>
              <a:rPr lang="es-MX" u="sng" dirty="0" smtClean="0">
                <a:hlinkClick r:id="rId6" tooltip="Extensión (anatomía)"/>
              </a:rPr>
              <a:t>extensión</a:t>
            </a:r>
            <a:r>
              <a:rPr lang="es-MX" dirty="0" smtClean="0"/>
              <a:t> de la </a:t>
            </a:r>
            <a:r>
              <a:rPr lang="es-MX" u="sng" dirty="0" smtClean="0">
                <a:hlinkClick r:id="rId7" tooltip="Pierna"/>
              </a:rPr>
              <a:t>pierna</a:t>
            </a:r>
            <a:r>
              <a:rPr lang="es-MX" dirty="0" smtClean="0"/>
              <a:t>. Además, los </a:t>
            </a:r>
            <a:r>
              <a:rPr lang="es-MX" u="sng" dirty="0" smtClean="0">
                <a:hlinkClick r:id="rId8" tooltip="Aducción"/>
              </a:rPr>
              <a:t>aductores</a:t>
            </a:r>
            <a:r>
              <a:rPr lang="es-MX" dirty="0" smtClean="0"/>
              <a:t> del </a:t>
            </a:r>
            <a:r>
              <a:rPr lang="es-MX" u="sng" dirty="0" smtClean="0">
                <a:hlinkClick r:id="rId9" tooltip="Muslo"/>
              </a:rPr>
              <a:t>muslo</a:t>
            </a:r>
            <a:r>
              <a:rPr lang="es-MX" dirty="0" smtClean="0"/>
              <a:t>, </a:t>
            </a:r>
            <a:r>
              <a:rPr lang="es-MX" u="sng" dirty="0" smtClean="0">
                <a:hlinkClick r:id="rId10" tooltip="Bíceps crural"/>
              </a:rPr>
              <a:t>bíceps crural</a:t>
            </a:r>
            <a:r>
              <a:rPr lang="es-MX" dirty="0" smtClean="0"/>
              <a:t> </a:t>
            </a:r>
            <a:r>
              <a:rPr lang="es-MX" dirty="0" err="1" smtClean="0"/>
              <a:t>y</a:t>
            </a:r>
            <a:r>
              <a:rPr lang="es-MX" u="sng" dirty="0" err="1" smtClean="0">
                <a:hlinkClick r:id="rId11" tooltip="Glúteo mayor"/>
              </a:rPr>
              <a:t>glúteo</a:t>
            </a:r>
            <a:r>
              <a:rPr lang="es-MX" u="sng" dirty="0" smtClean="0">
                <a:hlinkClick r:id="rId11" tooltip="Glúteo mayor"/>
              </a:rPr>
              <a:t> mayor</a:t>
            </a:r>
            <a:r>
              <a:rPr lang="es-MX" dirty="0" smtClean="0"/>
              <a:t>, entre otros, tienen también sus inserciones en este </a:t>
            </a:r>
            <a:r>
              <a:rPr lang="es-MX" u="sng" dirty="0" smtClean="0">
                <a:hlinkClick r:id="rId12" tooltip="Hueso"/>
              </a:rPr>
              <a:t>hueso</a:t>
            </a:r>
            <a:r>
              <a:rPr lang="es-MX" dirty="0" smtClean="0"/>
              <a:t>, como corresponde a la riqueza de movimientos del </a:t>
            </a:r>
            <a:r>
              <a:rPr lang="es-MX" u="sng" dirty="0" smtClean="0">
                <a:hlinkClick r:id="rId13" tooltip="Miembro inferior"/>
              </a:rPr>
              <a:t>miembro inferior</a:t>
            </a:r>
            <a:r>
              <a:rPr lang="es-MX" dirty="0" smtClean="0"/>
              <a:t>.</a:t>
            </a:r>
          </a:p>
          <a:p>
            <a:r>
              <a:rPr lang="es-MX" dirty="0" smtClean="0"/>
              <a:t>[</a:t>
            </a:r>
            <a:r>
              <a:rPr lang="es-MX" u="sng" dirty="0" smtClean="0">
                <a:hlinkClick r:id="rId14" tooltip="Editar sección: Extremo superior"/>
              </a:rPr>
              <a:t>editar</a:t>
            </a:r>
            <a:r>
              <a:rPr lang="es-MX" dirty="0" smtClean="0"/>
              <a:t>]Extremo superior</a:t>
            </a:r>
            <a:endParaRPr lang="es-MX" b="1" dirty="0" smtClean="0"/>
          </a:p>
          <a:p>
            <a:endParaRPr lang="es-MX"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http://upload.wikimedia.org/wikipedia/commons/thumb/7/79/Femur_head.png/300px-Femur_head.png">
            <a:hlinkClick r:id="rId2"/>
          </p:cNvPr>
          <p:cNvPicPr>
            <a:picLocks noGrp="1"/>
          </p:cNvPicPr>
          <p:nvPr>
            <p:ph idx="1"/>
          </p:nvPr>
        </p:nvPicPr>
        <p:blipFill>
          <a:blip r:embed="rId3" cstate="print"/>
          <a:srcRect/>
          <a:stretch>
            <a:fillRect/>
          </a:stretch>
        </p:blipFill>
        <p:spPr bwMode="auto">
          <a:xfrm>
            <a:off x="0" y="0"/>
            <a:ext cx="6786578" cy="6858000"/>
          </a:xfrm>
          <a:prstGeom prst="rect">
            <a:avLst/>
          </a:prstGeom>
          <a:noFill/>
          <a:ln w="9525">
            <a:noFill/>
            <a:miter lim="800000"/>
            <a:headEnd/>
            <a:tailEnd/>
          </a:ln>
        </p:spPr>
      </p:pic>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dirty="0" smtClean="0"/>
              <a:t>El extremo o </a:t>
            </a:r>
            <a:r>
              <a:rPr lang="es-MX" i="1" u="sng" dirty="0" smtClean="0">
                <a:hlinkClick r:id="rId2" tooltip="Epífisis"/>
              </a:rPr>
              <a:t>epífisis</a:t>
            </a:r>
            <a:r>
              <a:rPr lang="es-MX" i="1" dirty="0" smtClean="0"/>
              <a:t> superior</a:t>
            </a:r>
            <a:r>
              <a:rPr lang="es-MX" dirty="0" smtClean="0"/>
              <a:t> del fémur, por dónde el </a:t>
            </a:r>
            <a:r>
              <a:rPr lang="es-MX" u="sng" dirty="0" smtClean="0">
                <a:hlinkClick r:id="rId3" tooltip="Hueso"/>
              </a:rPr>
              <a:t>hueso</a:t>
            </a:r>
            <a:r>
              <a:rPr lang="es-MX" dirty="0" smtClean="0"/>
              <a:t> se </a:t>
            </a:r>
            <a:r>
              <a:rPr lang="es-MX" u="sng" dirty="0" smtClean="0">
                <a:hlinkClick r:id="rId4" tooltip="Articulación (anatomía)"/>
              </a:rPr>
              <a:t>articula</a:t>
            </a:r>
            <a:r>
              <a:rPr lang="es-MX" dirty="0" smtClean="0"/>
              <a:t> con el </a:t>
            </a:r>
            <a:r>
              <a:rPr lang="es-MX" u="sng" dirty="0" smtClean="0">
                <a:hlinkClick r:id="rId5" tooltip="Coxal"/>
              </a:rPr>
              <a:t>coxal</a:t>
            </a:r>
            <a:r>
              <a:rPr lang="es-MX" dirty="0" smtClean="0"/>
              <a:t>, presenta detalles anatómicos de muy distinta significación morfológica y funcional: la </a:t>
            </a:r>
            <a:r>
              <a:rPr lang="es-MX" i="1" dirty="0" smtClean="0"/>
              <a:t>cabeza articular</a:t>
            </a:r>
            <a:r>
              <a:rPr lang="es-MX" dirty="0" smtClean="0"/>
              <a:t>, los </a:t>
            </a:r>
            <a:r>
              <a:rPr lang="es-MX" i="1" dirty="0" smtClean="0"/>
              <a:t>trocánteres</a:t>
            </a:r>
            <a:r>
              <a:rPr lang="es-MX" dirty="0" smtClean="0"/>
              <a:t>, el </a:t>
            </a:r>
            <a:r>
              <a:rPr lang="es-MX" i="1" dirty="0" smtClean="0"/>
              <a:t>cuello anatómico</a:t>
            </a:r>
            <a:r>
              <a:rPr lang="es-MX" dirty="0" smtClean="0"/>
              <a:t> y el </a:t>
            </a:r>
            <a:r>
              <a:rPr lang="es-MX" i="1" dirty="0" smtClean="0"/>
              <a:t>cuello quirúrgico</a:t>
            </a:r>
            <a:r>
              <a:rPr lang="es-MX" dirty="0" smtClean="0"/>
              <a:t>. Esquematizando, podemos decir que la primera permite los movimientos del hueso, los segundos son zonas de importantes inserciones musculares, y ambos cuellos representan las zonas de unión entre cabeza, trocánteres y cuerpo del fémur.</a:t>
            </a:r>
          </a:p>
          <a:p>
            <a:endParaRPr lang="es-MX"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Con la forma de los dos tercios de una </a:t>
            </a:r>
            <a:r>
              <a:rPr lang="es-MX" u="sng" dirty="0" smtClean="0">
                <a:hlinkClick r:id="rId2" tooltip="Esfera"/>
              </a:rPr>
              <a:t>esfera</a:t>
            </a:r>
            <a:r>
              <a:rPr lang="es-MX" dirty="0" smtClean="0"/>
              <a:t>, es lisa, y está recubierta de </a:t>
            </a:r>
            <a:r>
              <a:rPr lang="es-MX" u="sng" dirty="0" smtClean="0">
                <a:hlinkClick r:id="rId3" tooltip="Cartílago"/>
              </a:rPr>
              <a:t>cartílago</a:t>
            </a:r>
            <a:r>
              <a:rPr lang="es-MX" dirty="0" smtClean="0"/>
              <a:t> articular debido a su función: encajar en la </a:t>
            </a:r>
            <a:r>
              <a:rPr lang="es-MX" i="1" dirty="0" smtClean="0"/>
              <a:t>cavidad cotiloidea</a:t>
            </a:r>
            <a:r>
              <a:rPr lang="es-MX" dirty="0" smtClean="0"/>
              <a:t> del hueso </a:t>
            </a:r>
            <a:r>
              <a:rPr lang="es-MX" u="sng" dirty="0" smtClean="0">
                <a:hlinkClick r:id="rId4" tooltip="Coxal"/>
              </a:rPr>
              <a:t>coxal</a:t>
            </a:r>
            <a:r>
              <a:rPr lang="es-MX" dirty="0" smtClean="0"/>
              <a:t>, conformándose así la articulación </a:t>
            </a:r>
            <a:r>
              <a:rPr lang="es-MX" u="sng" dirty="0" smtClean="0">
                <a:hlinkClick r:id="rId5" tooltip="Coxofemoral"/>
              </a:rPr>
              <a:t>coxofemoral</a:t>
            </a:r>
            <a:r>
              <a:rPr lang="es-MX" dirty="0" smtClean="0"/>
              <a:t>. El ligamento redondo de dicha articulación se inserta en </a:t>
            </a:r>
            <a:r>
              <a:rPr lang="es-MX" dirty="0" err="1" smtClean="0"/>
              <a:t>na</a:t>
            </a:r>
            <a:r>
              <a:rPr lang="es-MX" dirty="0" smtClean="0"/>
              <a:t> depresión próxima al centro de la cabeza articular: la </a:t>
            </a:r>
            <a:r>
              <a:rPr lang="es-MX" i="1" dirty="0" smtClean="0"/>
              <a:t>fosita del ligamento redondo</a:t>
            </a:r>
            <a:r>
              <a:rPr lang="es-MX" dirty="0" smtClean="0"/>
              <a:t>.</a:t>
            </a:r>
          </a:p>
          <a:p>
            <a:endParaRPr lang="es-MX"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0100" y="0"/>
            <a:ext cx="7686700" cy="857232"/>
          </a:xfrm>
        </p:spPr>
        <p:txBody>
          <a:bodyPr/>
          <a:lstStyle/>
          <a:p>
            <a:pPr lvl="0"/>
            <a:r>
              <a:rPr lang="es-MX" dirty="0" smtClean="0"/>
              <a:t>Trocánter mayor</a:t>
            </a:r>
            <a:br>
              <a:rPr lang="es-MX" dirty="0" smtClean="0"/>
            </a:br>
            <a:endParaRPr lang="es-MX" dirty="0"/>
          </a:p>
        </p:txBody>
      </p:sp>
      <p:sp>
        <p:nvSpPr>
          <p:cNvPr id="3" name="2 Marcador de contenido"/>
          <p:cNvSpPr>
            <a:spLocks noGrp="1"/>
          </p:cNvSpPr>
          <p:nvPr>
            <p:ph idx="1"/>
          </p:nvPr>
        </p:nvSpPr>
        <p:spPr>
          <a:xfrm>
            <a:off x="0" y="642918"/>
            <a:ext cx="9144000" cy="6215082"/>
          </a:xfrm>
        </p:spPr>
        <p:txBody>
          <a:bodyPr>
            <a:normAutofit fontScale="85000" lnSpcReduction="10000"/>
          </a:bodyPr>
          <a:lstStyle/>
          <a:p>
            <a:r>
              <a:rPr lang="es-MX" dirty="0" smtClean="0"/>
              <a:t>Eminencia </a:t>
            </a:r>
            <a:r>
              <a:rPr lang="es-MX" dirty="0" smtClean="0"/>
              <a:t>ósea </a:t>
            </a:r>
            <a:r>
              <a:rPr lang="es-MX" dirty="0" err="1" smtClean="0"/>
              <a:t>cuboidea</a:t>
            </a:r>
            <a:r>
              <a:rPr lang="es-MX" dirty="0" smtClean="0"/>
              <a:t>, muy aplanada transversalmente, situada por fuera y un poco por debajo de la cabeza articular.</a:t>
            </a:r>
          </a:p>
          <a:p>
            <a:r>
              <a:rPr lang="es-MX" dirty="0" smtClean="0"/>
              <a:t>Su </a:t>
            </a:r>
            <a:r>
              <a:rPr lang="es-MX" i="1" dirty="0" smtClean="0"/>
              <a:t>cara externa</a:t>
            </a:r>
            <a:r>
              <a:rPr lang="es-MX" dirty="0" smtClean="0"/>
              <a:t>, convexa, presenta la </a:t>
            </a:r>
            <a:r>
              <a:rPr lang="es-MX" i="1" dirty="0" smtClean="0"/>
              <a:t>cresta del </a:t>
            </a:r>
            <a:r>
              <a:rPr lang="es-MX" i="1" u="sng" dirty="0" smtClean="0">
                <a:hlinkClick r:id="rId2" tooltip="Glúteo mediano"/>
              </a:rPr>
              <a:t>glúteo mediano</a:t>
            </a:r>
            <a:r>
              <a:rPr lang="es-MX" dirty="0" smtClean="0"/>
              <a:t>, dónde se inserta este </a:t>
            </a:r>
            <a:r>
              <a:rPr lang="es-MX" u="sng" dirty="0" smtClean="0">
                <a:hlinkClick r:id="rId3" tooltip="Músculo"/>
              </a:rPr>
              <a:t>músculo</a:t>
            </a:r>
            <a:r>
              <a:rPr lang="es-MX" dirty="0" smtClean="0"/>
              <a:t>.</a:t>
            </a:r>
          </a:p>
          <a:p>
            <a:r>
              <a:rPr lang="es-MX" dirty="0" smtClean="0"/>
              <a:t>La </a:t>
            </a:r>
            <a:r>
              <a:rPr lang="es-MX" i="1" dirty="0" smtClean="0"/>
              <a:t>cara interna</a:t>
            </a:r>
            <a:r>
              <a:rPr lang="es-MX" dirty="0" smtClean="0"/>
              <a:t>, por el contrario, está excavada verticalmente. Presenta una depresión profunda, la </a:t>
            </a:r>
            <a:r>
              <a:rPr lang="es-MX" i="1" dirty="0" smtClean="0"/>
              <a:t>cavidad digital del trocánter mayor</a:t>
            </a:r>
            <a:r>
              <a:rPr lang="es-MX" dirty="0" smtClean="0"/>
              <a:t>, dónde se insertan los músculos </a:t>
            </a:r>
            <a:r>
              <a:rPr lang="es-MX" u="sng" dirty="0" smtClean="0">
                <a:hlinkClick r:id="rId4" tooltip="Obturador externo"/>
              </a:rPr>
              <a:t>obturador externo</a:t>
            </a:r>
            <a:r>
              <a:rPr lang="es-MX" dirty="0" smtClean="0"/>
              <a:t>, </a:t>
            </a:r>
            <a:r>
              <a:rPr lang="es-MX" u="sng" dirty="0" smtClean="0">
                <a:hlinkClick r:id="rId5" tooltip="Obturador interno"/>
              </a:rPr>
              <a:t>obturador interno</a:t>
            </a:r>
            <a:r>
              <a:rPr lang="es-MX" dirty="0" smtClean="0"/>
              <a:t> y </a:t>
            </a:r>
            <a:r>
              <a:rPr lang="es-MX" u="sng" dirty="0" smtClean="0">
                <a:hlinkClick r:id="rId6" tooltip="Gémino"/>
              </a:rPr>
              <a:t>géminos</a:t>
            </a:r>
            <a:r>
              <a:rPr lang="es-MX" dirty="0" smtClean="0"/>
              <a:t>.</a:t>
            </a:r>
          </a:p>
          <a:p>
            <a:r>
              <a:rPr lang="es-MX" dirty="0" smtClean="0"/>
              <a:t>El </a:t>
            </a:r>
            <a:r>
              <a:rPr lang="es-MX" i="1" dirty="0" smtClean="0"/>
              <a:t>borde superior</a:t>
            </a:r>
            <a:r>
              <a:rPr lang="es-MX" dirty="0" smtClean="0"/>
              <a:t>, casi horizontal, presta inserción al músculo </a:t>
            </a:r>
            <a:r>
              <a:rPr lang="es-MX" u="sng" dirty="0" smtClean="0">
                <a:hlinkClick r:id="rId7" tooltip="Piramidal"/>
              </a:rPr>
              <a:t>piramidal</a:t>
            </a:r>
            <a:r>
              <a:rPr lang="es-MX" dirty="0" smtClean="0"/>
              <a:t>.</a:t>
            </a:r>
          </a:p>
          <a:p>
            <a:r>
              <a:rPr lang="es-MX" dirty="0" smtClean="0"/>
              <a:t>Del </a:t>
            </a:r>
            <a:r>
              <a:rPr lang="es-MX" i="1" dirty="0" smtClean="0"/>
              <a:t>borde inferior</a:t>
            </a:r>
            <a:r>
              <a:rPr lang="es-MX" dirty="0" smtClean="0"/>
              <a:t> se inician algunos fascículos del </a:t>
            </a:r>
            <a:r>
              <a:rPr lang="es-MX" u="sng" dirty="0" smtClean="0">
                <a:hlinkClick r:id="rId8" tooltip="Cuádriceps crural"/>
              </a:rPr>
              <a:t>cuádriceps crural</a:t>
            </a:r>
            <a:r>
              <a:rPr lang="es-MX" dirty="0" smtClean="0"/>
              <a:t> -</a:t>
            </a:r>
            <a:r>
              <a:rPr lang="es-MX" u="sng" dirty="0" smtClean="0">
                <a:hlinkClick r:id="rId9" tooltip="Vasto externo"/>
              </a:rPr>
              <a:t>vasto externo</a:t>
            </a:r>
            <a:r>
              <a:rPr lang="es-MX" dirty="0" smtClean="0"/>
              <a:t>-.</a:t>
            </a:r>
          </a:p>
          <a:p>
            <a:r>
              <a:rPr lang="es-MX" dirty="0" smtClean="0"/>
              <a:t>En el </a:t>
            </a:r>
            <a:r>
              <a:rPr lang="es-MX" i="1" dirty="0" smtClean="0"/>
              <a:t>borde posterior</a:t>
            </a:r>
            <a:r>
              <a:rPr lang="es-MX" dirty="0" smtClean="0"/>
              <a:t> se inserta el </a:t>
            </a:r>
            <a:r>
              <a:rPr lang="es-MX" u="sng" dirty="0" smtClean="0">
                <a:hlinkClick r:id="rId10" tooltip="Cuadrado crural"/>
              </a:rPr>
              <a:t>cuadrado crural</a:t>
            </a:r>
            <a:r>
              <a:rPr lang="es-MX" dirty="0" smtClean="0"/>
              <a:t>.</a:t>
            </a:r>
          </a:p>
          <a:p>
            <a:r>
              <a:rPr lang="es-MX" dirty="0" smtClean="0"/>
              <a:t>Finalmente, el </a:t>
            </a:r>
            <a:r>
              <a:rPr lang="es-MX" i="1" dirty="0" smtClean="0"/>
              <a:t>borde anterior</a:t>
            </a:r>
            <a:r>
              <a:rPr lang="es-MX" dirty="0" smtClean="0"/>
              <a:t>, muy ancho, presta inserción al </a:t>
            </a:r>
            <a:r>
              <a:rPr lang="es-MX" u="sng" dirty="0" smtClean="0">
                <a:hlinkClick r:id="rId11" tooltip="Glúteo menor"/>
              </a:rPr>
              <a:t>glúteo menor</a:t>
            </a:r>
            <a:r>
              <a:rPr lang="es-MX" dirty="0" smtClean="0"/>
              <a:t>.</a:t>
            </a:r>
          </a:p>
          <a:p>
            <a:endParaRPr lang="es-MX"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0"/>
            <a:ext cx="7543824" cy="1071546"/>
          </a:xfrm>
        </p:spPr>
        <p:txBody>
          <a:bodyPr/>
          <a:lstStyle/>
          <a:p>
            <a:pPr lvl="0"/>
            <a:r>
              <a:rPr lang="es-MX" dirty="0" smtClean="0"/>
              <a:t>Trocánter menor</a:t>
            </a:r>
            <a:br>
              <a:rPr lang="es-MX" dirty="0" smtClean="0"/>
            </a:br>
            <a:endParaRPr lang="es-MX" dirty="0"/>
          </a:p>
        </p:txBody>
      </p:sp>
      <p:sp>
        <p:nvSpPr>
          <p:cNvPr id="3" name="2 Marcador de contenido"/>
          <p:cNvSpPr>
            <a:spLocks noGrp="1"/>
          </p:cNvSpPr>
          <p:nvPr>
            <p:ph idx="1"/>
          </p:nvPr>
        </p:nvSpPr>
        <p:spPr>
          <a:xfrm>
            <a:off x="0" y="785794"/>
            <a:ext cx="9144000" cy="6072206"/>
          </a:xfrm>
        </p:spPr>
        <p:txBody>
          <a:bodyPr>
            <a:normAutofit/>
          </a:bodyPr>
          <a:lstStyle/>
          <a:p>
            <a:r>
              <a:rPr lang="es-MX" dirty="0" smtClean="0"/>
              <a:t>Es </a:t>
            </a:r>
            <a:r>
              <a:rPr lang="es-MX" dirty="0" smtClean="0"/>
              <a:t>una </a:t>
            </a:r>
            <a:r>
              <a:rPr lang="es-MX" u="sng" dirty="0" smtClean="0">
                <a:hlinkClick r:id="rId2" tooltip="Apófisis"/>
              </a:rPr>
              <a:t>apófisis</a:t>
            </a:r>
            <a:r>
              <a:rPr lang="es-MX" dirty="0" smtClean="0"/>
              <a:t> </a:t>
            </a:r>
            <a:r>
              <a:rPr lang="es-MX" u="sng" dirty="0" smtClean="0">
                <a:hlinkClick r:id="rId3" tooltip="Cono"/>
              </a:rPr>
              <a:t>cónica</a:t>
            </a:r>
            <a:r>
              <a:rPr lang="es-MX" dirty="0" smtClean="0"/>
              <a:t>, </a:t>
            </a:r>
            <a:r>
              <a:rPr lang="es-MX" dirty="0" err="1" smtClean="0"/>
              <a:t>posteroinferior</a:t>
            </a:r>
            <a:r>
              <a:rPr lang="es-MX" dirty="0" smtClean="0"/>
              <a:t> respecto al cuello del fémur, en la que se inserta el </a:t>
            </a:r>
            <a:r>
              <a:rPr lang="es-MX" u="sng" dirty="0" smtClean="0">
                <a:hlinkClick r:id="rId4" tooltip="Músculo"/>
              </a:rPr>
              <a:t>músculo</a:t>
            </a:r>
            <a:r>
              <a:rPr lang="es-MX" dirty="0" smtClean="0"/>
              <a:t> </a:t>
            </a:r>
            <a:r>
              <a:rPr lang="es-MX" u="sng" dirty="0" err="1" smtClean="0">
                <a:hlinkClick r:id="rId5" tooltip="Psoasilíaco"/>
              </a:rPr>
              <a:t>psoasilíaco</a:t>
            </a:r>
            <a:r>
              <a:rPr lang="es-MX" dirty="0" smtClean="0"/>
              <a:t>.</a:t>
            </a:r>
          </a:p>
          <a:p>
            <a:r>
              <a:rPr lang="es-MX" dirty="0" smtClean="0"/>
              <a:t>Ambos trocánteres están unidos por las líneas </a:t>
            </a:r>
            <a:r>
              <a:rPr lang="es-MX" dirty="0" err="1" smtClean="0"/>
              <a:t>intertrocanterianas</a:t>
            </a:r>
            <a:r>
              <a:rPr lang="es-MX" dirty="0" smtClean="0"/>
              <a:t>:</a:t>
            </a:r>
          </a:p>
          <a:p>
            <a:r>
              <a:rPr lang="es-MX" i="1" dirty="0" smtClean="0"/>
              <a:t>Línea </a:t>
            </a:r>
            <a:r>
              <a:rPr lang="es-MX" i="1" dirty="0" err="1" smtClean="0"/>
              <a:t>intertrocanteriana</a:t>
            </a:r>
            <a:r>
              <a:rPr lang="es-MX" i="1" dirty="0" smtClean="0"/>
              <a:t> anterior</a:t>
            </a:r>
            <a:r>
              <a:rPr lang="es-MX" dirty="0" smtClean="0"/>
              <a:t>, por delante, en la que se inserta el ligamento </a:t>
            </a:r>
            <a:r>
              <a:rPr lang="es-MX" dirty="0" err="1" smtClean="0"/>
              <a:t>ilio</a:t>
            </a:r>
            <a:r>
              <a:rPr lang="es-MX" dirty="0" smtClean="0"/>
              <a:t>-femoral.</a:t>
            </a:r>
          </a:p>
          <a:p>
            <a:r>
              <a:rPr lang="es-MX" i="1" dirty="0" smtClean="0"/>
              <a:t>Línea </a:t>
            </a:r>
            <a:r>
              <a:rPr lang="es-MX" i="1" dirty="0" err="1" smtClean="0"/>
              <a:t>intertrocanteriana</a:t>
            </a:r>
            <a:r>
              <a:rPr lang="es-MX" i="1" dirty="0" smtClean="0"/>
              <a:t> posterior</a:t>
            </a:r>
            <a:r>
              <a:rPr lang="es-MX" dirty="0" smtClean="0"/>
              <a:t>, por detrás, mucho más desarrollada, en la que se fija el músculo </a:t>
            </a:r>
            <a:r>
              <a:rPr lang="es-MX" u="sng" dirty="0" smtClean="0">
                <a:hlinkClick r:id="rId6" tooltip="Cuadrado crural"/>
              </a:rPr>
              <a:t>cuadrado crural</a:t>
            </a:r>
            <a:r>
              <a:rPr lang="es-MX" dirty="0" smtClean="0"/>
              <a:t>.</a:t>
            </a:r>
          </a:p>
          <a:p>
            <a:endParaRPr lang="es-MX"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357166"/>
            <a:ext cx="9144000" cy="5998394"/>
          </a:xfrm>
        </p:spPr>
        <p:txBody>
          <a:bodyPr/>
          <a:lstStyle/>
          <a:p>
            <a:pPr lvl="0"/>
            <a:r>
              <a:rPr lang="es-MX" dirty="0" smtClean="0"/>
              <a:t>Cuello anatómico</a:t>
            </a:r>
          </a:p>
          <a:p>
            <a:r>
              <a:rPr lang="es-MX" dirty="0" smtClean="0"/>
              <a:t>Une la cabeza articular -arriba y adentro- con los trocánteres -abajo y afuera-. Con la forma de un </a:t>
            </a:r>
            <a:r>
              <a:rPr lang="es-MX" u="sng" dirty="0" smtClean="0">
                <a:hlinkClick r:id="rId2" tooltip="Cilindro"/>
              </a:rPr>
              <a:t>cilindro</a:t>
            </a:r>
            <a:r>
              <a:rPr lang="es-MX" dirty="0" smtClean="0"/>
              <a:t> aplanado en sentido </a:t>
            </a:r>
            <a:r>
              <a:rPr lang="es-MX" dirty="0" err="1" smtClean="0"/>
              <a:t>anteroposterior</a:t>
            </a:r>
            <a:r>
              <a:rPr lang="es-MX" dirty="0" smtClean="0"/>
              <a:t>, el cuello anatómico del fémur -o simplemente </a:t>
            </a:r>
            <a:r>
              <a:rPr lang="es-MX" dirty="0" err="1" smtClean="0"/>
              <a:t>el</a:t>
            </a:r>
            <a:r>
              <a:rPr lang="es-MX" i="1" dirty="0" err="1" smtClean="0"/>
              <a:t>cuello</a:t>
            </a:r>
            <a:r>
              <a:rPr lang="es-MX" dirty="0" smtClean="0"/>
              <a:t>- está en íntima relación con la cápsula articular de la </a:t>
            </a:r>
            <a:r>
              <a:rPr lang="es-MX" u="sng" dirty="0" smtClean="0">
                <a:hlinkClick r:id="rId3" tooltip="Articulación (anatomía)"/>
              </a:rPr>
              <a:t>articulación</a:t>
            </a:r>
            <a:r>
              <a:rPr lang="es-MX" dirty="0" smtClean="0"/>
              <a:t> </a:t>
            </a:r>
            <a:r>
              <a:rPr lang="es-MX" u="sng" dirty="0" smtClean="0">
                <a:hlinkClick r:id="rId4" tooltip="Coxofemoral"/>
              </a:rPr>
              <a:t>coxofemoral</a:t>
            </a:r>
            <a:r>
              <a:rPr lang="es-MX" dirty="0" smtClean="0"/>
              <a:t>.</a:t>
            </a:r>
          </a:p>
          <a:p>
            <a:endParaRPr lang="es-MX"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lvl="0"/>
            <a:r>
              <a:rPr lang="es-MX" dirty="0" smtClean="0"/>
              <a:t>Cuello quirúrgico</a:t>
            </a:r>
          </a:p>
          <a:p>
            <a:r>
              <a:rPr lang="es-MX" dirty="0" smtClean="0"/>
              <a:t>Inmediatamente por debajo de los trocánteres, representa la unión del cuerpo del fémur con su extremo superior.</a:t>
            </a:r>
          </a:p>
          <a:p>
            <a:pPr>
              <a:buNone/>
            </a:pPr>
            <a:endParaRPr lang="es-MX"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dirty="0" smtClean="0"/>
              <a:t>PEDICULOS: Se implantan en la mitad superior de la porción lateral de la cara posterior del cuerpo vertebral .Su borde inferior es mucho más escotado que su borde inferior.</a:t>
            </a:r>
          </a:p>
          <a:p>
            <a:r>
              <a:rPr lang="es-MX" dirty="0" smtClean="0"/>
              <a:t>LAMINA.: Son iguales de alto que de ancho.</a:t>
            </a:r>
          </a:p>
          <a:p>
            <a:r>
              <a:rPr lang="es-MX" dirty="0" smtClean="0"/>
              <a:t>APOFISIS ESPINOSA: La apófisis espinosa es voluminosa y larga muy inclinada hacia abajo y hacia atrás su vértice es uní tuberoso.</a:t>
            </a:r>
          </a:p>
          <a:p>
            <a:endParaRPr lang="es-MX" dirty="0" smtClean="0"/>
          </a:p>
          <a:p>
            <a:endParaRPr lang="es-MX"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http://upload.wikimedia.org/wikipedia/commons/thumb/5/53/Gray246.png/300px-Gray246.png">
            <a:hlinkClick r:id="rId2"/>
          </p:cNvPr>
          <p:cNvPicPr>
            <a:picLocks noGrp="1"/>
          </p:cNvPicPr>
          <p:nvPr>
            <p:ph idx="1"/>
          </p:nvPr>
        </p:nvPicPr>
        <p:blipFill>
          <a:blip r:embed="rId3" cstate="print"/>
          <a:srcRect/>
          <a:stretch>
            <a:fillRect/>
          </a:stretch>
        </p:blipFill>
        <p:spPr bwMode="auto">
          <a:xfrm>
            <a:off x="357158" y="0"/>
            <a:ext cx="6929486" cy="6858000"/>
          </a:xfrm>
          <a:prstGeom prst="rect">
            <a:avLst/>
          </a:prstGeom>
          <a:noFill/>
          <a:ln w="9525">
            <a:noFill/>
            <a:miter lim="800000"/>
            <a:headEnd/>
            <a:tailEnd/>
          </a:ln>
        </p:spPr>
      </p:pic>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http://upload.wikimedia.org/wikipedia/commons/thumb/b/b3/Gray350.png/200px-Gray350.png">
            <a:hlinkClick r:id="rId2"/>
          </p:cNvPr>
          <p:cNvPicPr>
            <a:picLocks noGrp="1"/>
          </p:cNvPicPr>
          <p:nvPr>
            <p:ph idx="1"/>
          </p:nvPr>
        </p:nvPicPr>
        <p:blipFill>
          <a:blip r:embed="rId3" cstate="print"/>
          <a:srcRect/>
          <a:stretch>
            <a:fillRect/>
          </a:stretch>
        </p:blipFill>
        <p:spPr bwMode="auto">
          <a:xfrm>
            <a:off x="0" y="0"/>
            <a:ext cx="5072066" cy="6858000"/>
          </a:xfrm>
          <a:prstGeom prst="rect">
            <a:avLst/>
          </a:prstGeom>
          <a:noFill/>
          <a:ln w="9525">
            <a:noFill/>
            <a:miter lim="800000"/>
            <a:headEnd/>
            <a:tailEnd/>
          </a:ln>
        </p:spPr>
      </p:pic>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dirty="0" smtClean="0"/>
              <a:t>Voluminoso, el extremo o </a:t>
            </a:r>
            <a:r>
              <a:rPr lang="es-MX" u="sng" dirty="0" smtClean="0">
                <a:hlinkClick r:id="rId2" tooltip="Epífisis"/>
              </a:rPr>
              <a:t>epífisis</a:t>
            </a:r>
            <a:r>
              <a:rPr lang="es-MX" dirty="0" smtClean="0"/>
              <a:t> inferior se organiza en los </a:t>
            </a:r>
            <a:r>
              <a:rPr lang="es-MX" u="sng" dirty="0" smtClean="0">
                <a:hlinkClick r:id="rId3" tooltip="Cóndilo"/>
              </a:rPr>
              <a:t>cóndilos</a:t>
            </a:r>
            <a:r>
              <a:rPr lang="es-MX" dirty="0" smtClean="0"/>
              <a:t>, dos masas laterales respecto al plano </a:t>
            </a:r>
            <a:r>
              <a:rPr lang="es-MX" u="sng" dirty="0" smtClean="0">
                <a:hlinkClick r:id="rId4" tooltip="Sagital"/>
              </a:rPr>
              <a:t>sagital</a:t>
            </a:r>
            <a:r>
              <a:rPr lang="es-MX" dirty="0" smtClean="0"/>
              <a:t> de la </a:t>
            </a:r>
            <a:r>
              <a:rPr lang="es-MX" u="sng" dirty="0" smtClean="0">
                <a:hlinkClick r:id="rId5" tooltip="Diáfisis"/>
              </a:rPr>
              <a:t>diáfisis</a:t>
            </a:r>
            <a:r>
              <a:rPr lang="es-MX" dirty="0" smtClean="0"/>
              <a:t>: </a:t>
            </a:r>
            <a:r>
              <a:rPr lang="es-MX" i="1" dirty="0" smtClean="0"/>
              <a:t>cóndilo interno</a:t>
            </a:r>
            <a:r>
              <a:rPr lang="es-MX" dirty="0" smtClean="0"/>
              <a:t> y </a:t>
            </a:r>
            <a:r>
              <a:rPr lang="es-MX" i="1" dirty="0" smtClean="0"/>
              <a:t>cóndilo externo</a:t>
            </a:r>
            <a:r>
              <a:rPr lang="es-MX" dirty="0" smtClean="0"/>
              <a:t>. En ellos se desarrolla la </a:t>
            </a:r>
            <a:r>
              <a:rPr lang="es-MX" i="1" dirty="0" smtClean="0"/>
              <a:t>tróclea</a:t>
            </a:r>
            <a:r>
              <a:rPr lang="es-MX" dirty="0" smtClean="0"/>
              <a:t>, superficie lisa para la articulación del fémur con la </a:t>
            </a:r>
            <a:r>
              <a:rPr lang="es-MX" u="sng" dirty="0" smtClean="0">
                <a:hlinkClick r:id="rId6" tooltip="Tibia"/>
              </a:rPr>
              <a:t>tibia</a:t>
            </a:r>
            <a:r>
              <a:rPr lang="es-MX" dirty="0" smtClean="0"/>
              <a:t> en la </a:t>
            </a:r>
            <a:r>
              <a:rPr lang="es-MX" u="sng" dirty="0" smtClean="0">
                <a:hlinkClick r:id="rId7" tooltip="Rodilla"/>
              </a:rPr>
              <a:t>rodilla</a:t>
            </a:r>
            <a:r>
              <a:rPr lang="es-MX" dirty="0" smtClean="0"/>
              <a:t> -articulación </a:t>
            </a:r>
            <a:r>
              <a:rPr lang="es-MX" dirty="0" err="1" smtClean="0"/>
              <a:t>femorotibial</a:t>
            </a:r>
            <a:r>
              <a:rPr lang="es-MX" dirty="0" smtClean="0"/>
              <a:t>-</a:t>
            </a:r>
            <a:r>
              <a:rPr lang="es-MX" dirty="0" smtClean="0"/>
              <a:t>.</a:t>
            </a:r>
            <a:endParaRPr lang="es-MX" dirty="0" smtClean="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CONDILO INTERNO</a:t>
            </a:r>
            <a:endParaRPr lang="es-MX" dirty="0"/>
          </a:p>
        </p:txBody>
      </p:sp>
      <p:sp>
        <p:nvSpPr>
          <p:cNvPr id="3" name="2 Marcador de contenido"/>
          <p:cNvSpPr>
            <a:spLocks noGrp="1"/>
          </p:cNvSpPr>
          <p:nvPr>
            <p:ph idx="1"/>
          </p:nvPr>
        </p:nvSpPr>
        <p:spPr/>
        <p:txBody>
          <a:bodyPr/>
          <a:lstStyle/>
          <a:p>
            <a:r>
              <a:rPr lang="es-MX" dirty="0" smtClean="0"/>
              <a:t>Es menor que el externo, si bien prominente hacia dentro. En su </a:t>
            </a:r>
            <a:r>
              <a:rPr lang="es-MX" i="1" dirty="0" smtClean="0"/>
              <a:t>cara lateral cutánea</a:t>
            </a:r>
            <a:r>
              <a:rPr lang="es-MX" dirty="0" smtClean="0"/>
              <a:t> destacan dos relieves óseos: la </a:t>
            </a:r>
            <a:r>
              <a:rPr lang="es-MX" i="1" dirty="0" smtClean="0"/>
              <a:t>tuberosidad interna</a:t>
            </a:r>
            <a:r>
              <a:rPr lang="es-MX" dirty="0" smtClean="0"/>
              <a:t>, inserción del ligamento lateral interno de la articulación de </a:t>
            </a:r>
            <a:r>
              <a:rPr lang="es-MX" dirty="0" err="1" smtClean="0"/>
              <a:t>la</a:t>
            </a:r>
            <a:r>
              <a:rPr lang="es-MX" u="sng" dirty="0" err="1" smtClean="0">
                <a:hlinkClick r:id="rId2" tooltip="Rodilla"/>
              </a:rPr>
              <a:t>rodilla</a:t>
            </a:r>
            <a:r>
              <a:rPr lang="es-MX" dirty="0" smtClean="0"/>
              <a:t>, y el </a:t>
            </a:r>
            <a:r>
              <a:rPr lang="es-MX" i="1" dirty="0" smtClean="0"/>
              <a:t>tubérculo del </a:t>
            </a:r>
            <a:r>
              <a:rPr lang="es-MX" i="1" u="sng" dirty="0" smtClean="0">
                <a:hlinkClick r:id="rId3" tooltip="Aductor mayor (aún no redactado)"/>
              </a:rPr>
              <a:t>aductor mayor</a:t>
            </a:r>
            <a:r>
              <a:rPr lang="es-MX" dirty="0" smtClean="0"/>
              <a:t>, para el </a:t>
            </a:r>
            <a:r>
              <a:rPr lang="es-MX" u="sng" dirty="0" smtClean="0">
                <a:hlinkClick r:id="rId4" tooltip="Músculo"/>
              </a:rPr>
              <a:t>músculo</a:t>
            </a:r>
            <a:r>
              <a:rPr lang="es-MX" dirty="0" smtClean="0"/>
              <a:t> del mismo nombre. Además se inserta en esta cara el </a:t>
            </a:r>
            <a:r>
              <a:rPr lang="es-MX" u="sng" dirty="0" smtClean="0">
                <a:hlinkClick r:id="rId5" tooltip="Gemelo (músculo)"/>
              </a:rPr>
              <a:t>gemelo interno</a:t>
            </a:r>
            <a:r>
              <a:rPr lang="es-MX" dirty="0" smtClean="0"/>
              <a:t>.</a:t>
            </a:r>
          </a:p>
          <a:p>
            <a:endParaRPr lang="es-MX" dirty="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pPr lvl="0"/>
            <a:r>
              <a:rPr lang="es-MX" dirty="0" smtClean="0"/>
              <a:t>Cóndilo externo</a:t>
            </a:r>
          </a:p>
          <a:p>
            <a:r>
              <a:rPr lang="es-MX" dirty="0" smtClean="0"/>
              <a:t>Más voluminoso que el interno, presta inserción al ligamento lateral externo de la articulación de </a:t>
            </a:r>
            <a:r>
              <a:rPr lang="es-MX" dirty="0" err="1" smtClean="0"/>
              <a:t>la</a:t>
            </a:r>
            <a:r>
              <a:rPr lang="es-MX" u="sng" dirty="0" err="1" smtClean="0">
                <a:hlinkClick r:id="rId2" tooltip="Rodilla"/>
              </a:rPr>
              <a:t>rodilla</a:t>
            </a:r>
            <a:r>
              <a:rPr lang="es-MX" dirty="0" smtClean="0"/>
              <a:t> en la </a:t>
            </a:r>
            <a:r>
              <a:rPr lang="es-MX" i="1" dirty="0" smtClean="0"/>
              <a:t>tuberosidad externa</a:t>
            </a:r>
            <a:r>
              <a:rPr lang="es-MX" dirty="0" smtClean="0"/>
              <a:t> de su cara lateral, así como al </a:t>
            </a:r>
            <a:r>
              <a:rPr lang="es-MX" u="sng" dirty="0" smtClean="0">
                <a:hlinkClick r:id="rId3" tooltip="Gemelo (músculo)"/>
              </a:rPr>
              <a:t>gemelo externo</a:t>
            </a:r>
            <a:r>
              <a:rPr lang="es-MX" dirty="0" smtClean="0"/>
              <a:t> y </a:t>
            </a:r>
            <a:r>
              <a:rPr lang="es-MX" u="sng" dirty="0" smtClean="0">
                <a:hlinkClick r:id="rId4" tooltip="Poplíteo"/>
              </a:rPr>
              <a:t>poplíteo</a:t>
            </a:r>
            <a:r>
              <a:rPr lang="es-MX" dirty="0" smtClean="0"/>
              <a:t>.</a:t>
            </a:r>
          </a:p>
          <a:p>
            <a:r>
              <a:rPr lang="es-MX" dirty="0" smtClean="0"/>
              <a:t>En las </a:t>
            </a:r>
            <a:r>
              <a:rPr lang="es-MX" i="1" dirty="0" smtClean="0"/>
              <a:t>caras medias</a:t>
            </a:r>
            <a:r>
              <a:rPr lang="es-MX" dirty="0" smtClean="0"/>
              <a:t> de ambos cóndilos -respecto al eje del fémur- se insertan los ligamentos cruzados de la articulación de la </a:t>
            </a:r>
            <a:r>
              <a:rPr lang="es-MX" u="sng" dirty="0" smtClean="0">
                <a:hlinkClick r:id="rId2" tooltip="Rodilla"/>
              </a:rPr>
              <a:t>rodilla</a:t>
            </a:r>
            <a:r>
              <a:rPr lang="es-MX" dirty="0" smtClean="0"/>
              <a:t>.</a:t>
            </a:r>
          </a:p>
          <a:p>
            <a:endParaRPr lang="es-MX" dirty="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lstStyle/>
          <a:p>
            <a:r>
              <a:rPr lang="es-MX" dirty="0" smtClean="0"/>
              <a:t>Finalmente, las caras anterior, inferior y posterior son articulares. En conjunto conforman la </a:t>
            </a:r>
            <a:r>
              <a:rPr lang="es-MX" i="1" dirty="0" smtClean="0"/>
              <a:t>tróclea femoral</a:t>
            </a:r>
            <a:r>
              <a:rPr lang="es-MX" dirty="0" smtClean="0"/>
              <a:t> con una depresión en medio, la </a:t>
            </a:r>
            <a:r>
              <a:rPr lang="es-MX" i="1" dirty="0" smtClean="0"/>
              <a:t>garganta de la tróclea</a:t>
            </a:r>
            <a:r>
              <a:rPr lang="es-MX" dirty="0" smtClean="0"/>
              <a:t>.</a:t>
            </a:r>
          </a:p>
          <a:p>
            <a:r>
              <a:rPr lang="es-MX" dirty="0" smtClean="0"/>
              <a:t>Por debajo y detrás los cóndilos están completamente separados por la profunda </a:t>
            </a:r>
            <a:r>
              <a:rPr lang="es-MX" i="1" dirty="0" smtClean="0"/>
              <a:t>escotadura o fosa </a:t>
            </a:r>
            <a:r>
              <a:rPr lang="es-MX" i="1" dirty="0" err="1" smtClean="0"/>
              <a:t>intercondílea</a:t>
            </a:r>
            <a:r>
              <a:rPr lang="es-MX" dirty="0" smtClean="0"/>
              <a:t>.</a:t>
            </a:r>
          </a:p>
          <a:p>
            <a:r>
              <a:rPr lang="es-MX" dirty="0" smtClean="0"/>
              <a:t>Por encima de la tróclea destaca:</a:t>
            </a:r>
          </a:p>
          <a:p>
            <a:endParaRPr lang="es-MX" dirty="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pPr lvl="0"/>
            <a:r>
              <a:rPr lang="es-MX" dirty="0" smtClean="0"/>
              <a:t>El </a:t>
            </a:r>
            <a:r>
              <a:rPr lang="es-MX" i="1" dirty="0" smtClean="0"/>
              <a:t>hueco </a:t>
            </a:r>
            <a:r>
              <a:rPr lang="es-MX" i="1" dirty="0" err="1" smtClean="0"/>
              <a:t>supratroclear</a:t>
            </a:r>
            <a:r>
              <a:rPr lang="es-MX" dirty="0" smtClean="0"/>
              <a:t>, por delante. Representa la parte inferior del triángulo poplíteo al que aludimos en la descripción de la línea áspera. En este hueco se aloja la </a:t>
            </a:r>
            <a:r>
              <a:rPr lang="es-MX" u="sng" dirty="0" smtClean="0">
                <a:hlinkClick r:id="rId2" tooltip="Rótula"/>
              </a:rPr>
              <a:t>rótula</a:t>
            </a:r>
            <a:r>
              <a:rPr lang="es-MX" dirty="0" smtClean="0"/>
              <a:t> cuando la </a:t>
            </a:r>
            <a:r>
              <a:rPr lang="es-MX" u="sng" dirty="0" smtClean="0">
                <a:hlinkClick r:id="rId3" tooltip="Pierna"/>
              </a:rPr>
              <a:t>pierna</a:t>
            </a:r>
            <a:r>
              <a:rPr lang="es-MX" dirty="0" smtClean="0"/>
              <a:t> está en </a:t>
            </a:r>
            <a:r>
              <a:rPr lang="es-MX" u="sng" dirty="0" smtClean="0">
                <a:hlinkClick r:id="rId4" tooltip="Extensión (anatomía)"/>
              </a:rPr>
              <a:t>extensión</a:t>
            </a:r>
            <a:r>
              <a:rPr lang="es-MX" dirty="0" smtClean="0"/>
              <a:t>.</a:t>
            </a:r>
          </a:p>
          <a:p>
            <a:pPr lvl="0"/>
            <a:r>
              <a:rPr lang="es-MX" dirty="0" smtClean="0"/>
              <a:t>El </a:t>
            </a:r>
            <a:r>
              <a:rPr lang="es-MX" i="1" dirty="0" smtClean="0"/>
              <a:t>espacio poplítea</a:t>
            </a:r>
            <a:r>
              <a:rPr lang="es-MX" dirty="0" smtClean="0"/>
              <a:t>, por detrás, con dos pequeños relieves óseos: el </a:t>
            </a:r>
            <a:r>
              <a:rPr lang="es-MX" i="1" dirty="0" smtClean="0"/>
              <a:t>tubérculo </a:t>
            </a:r>
            <a:r>
              <a:rPr lang="es-MX" i="1" dirty="0" err="1" smtClean="0"/>
              <a:t>supracondíleo</a:t>
            </a:r>
            <a:r>
              <a:rPr lang="es-MX" i="1" dirty="0" smtClean="0"/>
              <a:t> interno</a:t>
            </a:r>
            <a:r>
              <a:rPr lang="es-MX" dirty="0" smtClean="0"/>
              <a:t>, para el </a:t>
            </a:r>
            <a:r>
              <a:rPr lang="es-MX" u="sng" dirty="0" smtClean="0">
                <a:hlinkClick r:id="rId5" tooltip="Gemelo (músculo)"/>
              </a:rPr>
              <a:t>gemelo interno</a:t>
            </a:r>
            <a:r>
              <a:rPr lang="es-MX" dirty="0" smtClean="0"/>
              <a:t>, y el </a:t>
            </a:r>
            <a:r>
              <a:rPr lang="es-MX" i="1" dirty="0" smtClean="0"/>
              <a:t>tubérculo </a:t>
            </a:r>
            <a:r>
              <a:rPr lang="es-MX" i="1" dirty="0" err="1" smtClean="0"/>
              <a:t>supracondíleo</a:t>
            </a:r>
            <a:r>
              <a:rPr lang="es-MX" i="1" dirty="0" smtClean="0"/>
              <a:t> externo</a:t>
            </a:r>
            <a:r>
              <a:rPr lang="es-MX" dirty="0" smtClean="0"/>
              <a:t>, para el </a:t>
            </a:r>
            <a:r>
              <a:rPr lang="es-MX" u="sng" dirty="0" smtClean="0">
                <a:hlinkClick r:id="rId5" tooltip="Gemelo (músculo)"/>
              </a:rPr>
              <a:t>gemelo externo</a:t>
            </a:r>
            <a:r>
              <a:rPr lang="es-MX" dirty="0" smtClean="0"/>
              <a:t>.</a:t>
            </a:r>
          </a:p>
          <a:p>
            <a:endParaRPr lang="es-MX" dirty="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TIBIA</a:t>
            </a:r>
            <a:endParaRPr lang="es-MX" dirty="0"/>
          </a:p>
        </p:txBody>
      </p:sp>
      <p:pic>
        <p:nvPicPr>
          <p:cNvPr id="4" name="3 Marcador de contenido" descr="Gray258.png">
            <a:hlinkClick r:id="rId2"/>
          </p:cNvPr>
          <p:cNvPicPr>
            <a:picLocks noGrp="1"/>
          </p:cNvPicPr>
          <p:nvPr>
            <p:ph idx="1"/>
          </p:nvPr>
        </p:nvPicPr>
        <p:blipFill>
          <a:blip r:embed="rId3" cstate="print"/>
          <a:srcRect/>
          <a:stretch>
            <a:fillRect/>
          </a:stretch>
        </p:blipFill>
        <p:spPr bwMode="auto">
          <a:xfrm>
            <a:off x="5286380" y="0"/>
            <a:ext cx="1357322" cy="6858000"/>
          </a:xfrm>
          <a:prstGeom prst="rect">
            <a:avLst/>
          </a:prstGeom>
          <a:noFill/>
          <a:ln w="9525">
            <a:noFill/>
            <a:miter lim="800000"/>
            <a:headEnd/>
            <a:tailEnd/>
          </a:ln>
        </p:spPr>
      </p:pic>
      <p:pic>
        <p:nvPicPr>
          <p:cNvPr id="5" name="4 Imagen" descr="Gray259.png">
            <a:hlinkClick r:id="rId4"/>
          </p:cNvPr>
          <p:cNvPicPr/>
          <p:nvPr/>
        </p:nvPicPr>
        <p:blipFill>
          <a:blip r:embed="rId5" cstate="print"/>
          <a:srcRect/>
          <a:stretch>
            <a:fillRect/>
          </a:stretch>
        </p:blipFill>
        <p:spPr bwMode="auto">
          <a:xfrm>
            <a:off x="7929586" y="0"/>
            <a:ext cx="1214414" cy="6858000"/>
          </a:xfrm>
          <a:prstGeom prst="rect">
            <a:avLst/>
          </a:prstGeom>
          <a:noFill/>
          <a:ln w="9525">
            <a:noFill/>
            <a:miter lim="800000"/>
            <a:headEnd/>
            <a:tailEnd/>
          </a:ln>
        </p:spPr>
      </p:pic>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dirty="0" smtClean="0"/>
              <a:t>La </a:t>
            </a:r>
            <a:r>
              <a:rPr lang="es-MX" b="1" dirty="0" smtClean="0"/>
              <a:t>tibia</a:t>
            </a:r>
            <a:r>
              <a:rPr lang="es-MX" dirty="0" smtClean="0"/>
              <a:t> es un </a:t>
            </a:r>
            <a:r>
              <a:rPr lang="es-MX" dirty="0" smtClean="0">
                <a:hlinkClick r:id="rId2" tooltip="Hueso"/>
              </a:rPr>
              <a:t>hueso</a:t>
            </a:r>
            <a:r>
              <a:rPr lang="es-MX" dirty="0" smtClean="0"/>
              <a:t> largo que soporta el peso del </a:t>
            </a:r>
            <a:r>
              <a:rPr lang="es-MX" dirty="0" smtClean="0">
                <a:hlinkClick r:id="rId3" tooltip="Cuerpo (anatomía)"/>
              </a:rPr>
              <a:t>cuerpo</a:t>
            </a:r>
            <a:r>
              <a:rPr lang="es-MX" dirty="0" smtClean="0"/>
              <a:t>. El extremo que se articula con el </a:t>
            </a:r>
            <a:r>
              <a:rPr lang="es-MX" dirty="0" smtClean="0">
                <a:hlinkClick r:id="rId4" tooltip="Fémur"/>
              </a:rPr>
              <a:t>fémur</a:t>
            </a:r>
            <a:r>
              <a:rPr lang="es-MX" dirty="0" smtClean="0"/>
              <a:t> es ancho y tiene los </a:t>
            </a:r>
            <a:r>
              <a:rPr lang="es-MX" dirty="0" smtClean="0">
                <a:hlinkClick r:id="rId5" tooltip="Cóndilo"/>
              </a:rPr>
              <a:t>cóndilos</a:t>
            </a:r>
            <a:r>
              <a:rPr lang="es-MX" dirty="0" smtClean="0"/>
              <a:t> medial y lateral o superficies glenoideas que se articulan con los cóndilos del fémur. Tiene una cara superior plana el "</a:t>
            </a:r>
            <a:r>
              <a:rPr lang="es-MX" dirty="0" smtClean="0">
                <a:hlinkClick r:id="rId6" tooltip="Platillo tibial (aún no redactado)"/>
              </a:rPr>
              <a:t>platillo </a:t>
            </a:r>
            <a:r>
              <a:rPr lang="es-MX" dirty="0" err="1" smtClean="0">
                <a:hlinkClick r:id="rId6" tooltip="Platillo tibial (aún no redactado)"/>
              </a:rPr>
              <a:t>tibial</a:t>
            </a:r>
            <a:r>
              <a:rPr lang="es-MX" dirty="0" smtClean="0"/>
              <a:t>" que se compone de los 2 cóndilos y de una eminencia entre los cóndilos nombrada "</a:t>
            </a:r>
            <a:r>
              <a:rPr lang="es-MX" dirty="0" smtClean="0">
                <a:hlinkClick r:id="rId7" tooltip="Eminencia intercóndila (aún no redactado)"/>
              </a:rPr>
              <a:t>eminencia </a:t>
            </a:r>
            <a:r>
              <a:rPr lang="es-MX" dirty="0" err="1" smtClean="0">
                <a:hlinkClick r:id="rId7" tooltip="Eminencia intercóndila (aún no redactado)"/>
              </a:rPr>
              <a:t>intercóndila</a:t>
            </a:r>
            <a:r>
              <a:rPr lang="es-MX" dirty="0" smtClean="0"/>
              <a:t>". Esta eminencia encaja en la fosa </a:t>
            </a:r>
            <a:r>
              <a:rPr lang="es-MX" dirty="0" err="1" smtClean="0"/>
              <a:t>intercondílea</a:t>
            </a:r>
            <a:r>
              <a:rPr lang="es-MX" dirty="0" smtClean="0"/>
              <a:t> del fémur como una pieza de rompecabezas, su cóndilo lateral se articula con el peroné, por medio de la carilla articular </a:t>
            </a:r>
            <a:r>
              <a:rPr lang="es-MX" dirty="0" err="1" smtClean="0"/>
              <a:t>peroneal</a:t>
            </a:r>
            <a:r>
              <a:rPr lang="es-MX" dirty="0" smtClean="0"/>
              <a:t>.</a:t>
            </a:r>
          </a:p>
          <a:p>
            <a:endParaRPr lang="es-MX"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285728"/>
            <a:ext cx="9144000" cy="6572272"/>
          </a:xfrm>
        </p:spPr>
        <p:txBody>
          <a:bodyPr>
            <a:normAutofit/>
          </a:bodyPr>
          <a:lstStyle/>
          <a:p>
            <a:r>
              <a:rPr lang="es-MX" dirty="0" smtClean="0"/>
              <a:t>Su borde anterior cuenta con la </a:t>
            </a:r>
            <a:r>
              <a:rPr lang="es-MX" dirty="0" smtClean="0">
                <a:hlinkClick r:id="rId2" tooltip="Tuberosidad tibial (aún no redactado)"/>
              </a:rPr>
              <a:t>tuberosidad </a:t>
            </a:r>
            <a:r>
              <a:rPr lang="es-MX" dirty="0" err="1" smtClean="0">
                <a:hlinkClick r:id="rId2" tooltip="Tuberosidad tibial (aún no redactado)"/>
              </a:rPr>
              <a:t>tibial</a:t>
            </a:r>
            <a:r>
              <a:rPr lang="es-MX" dirty="0" smtClean="0"/>
              <a:t> que es la cresta que se puede tocar por debajo de la piel.</a:t>
            </a:r>
          </a:p>
          <a:p>
            <a:r>
              <a:rPr lang="es-MX" dirty="0" smtClean="0"/>
              <a:t>En su parte inferior tiene el </a:t>
            </a:r>
            <a:r>
              <a:rPr lang="es-MX" dirty="0" smtClean="0">
                <a:hlinkClick r:id="rId3" tooltip="Maléolo medial"/>
              </a:rPr>
              <a:t>maléolo medial</a:t>
            </a:r>
            <a:r>
              <a:rPr lang="es-MX" dirty="0" smtClean="0"/>
              <a:t> que es la parte ensanchada que también se puede palpar y es el sitio de unión con el </a:t>
            </a:r>
            <a:r>
              <a:rPr lang="es-MX" dirty="0" smtClean="0">
                <a:hlinkClick r:id="rId4" tooltip="Astrágalo"/>
              </a:rPr>
              <a:t>astrágalo</a:t>
            </a:r>
            <a:r>
              <a:rPr lang="es-MX" dirty="0" smtClean="0"/>
              <a:t>. Entre la tibia y el peroné esta la </a:t>
            </a:r>
            <a:r>
              <a:rPr lang="es-MX" dirty="0" smtClean="0">
                <a:hlinkClick r:id="rId5" tooltip="Membrana interósea (aún no redactado)"/>
              </a:rPr>
              <a:t>membrana interósea</a:t>
            </a:r>
            <a:r>
              <a:rPr lang="es-MX" dirty="0" smtClean="0"/>
              <a:t>. En la cara posterior de la tibia esta la </a:t>
            </a:r>
            <a:r>
              <a:rPr lang="es-MX" dirty="0" smtClean="0">
                <a:hlinkClick r:id="rId6" tooltip="Línea sólea (aún no redactado)"/>
              </a:rPr>
              <a:t>línea </a:t>
            </a:r>
            <a:r>
              <a:rPr lang="es-MX" dirty="0" err="1" smtClean="0">
                <a:hlinkClick r:id="rId6" tooltip="Línea sólea (aún no redactado)"/>
              </a:rPr>
              <a:t>sólea</a:t>
            </a:r>
            <a:r>
              <a:rPr lang="es-MX" dirty="0" smtClean="0"/>
              <a:t>, que es el lugar de inserción para el músculo sóleo.</a:t>
            </a:r>
          </a:p>
          <a:p>
            <a:pPr>
              <a:buNone/>
            </a:pPr>
            <a:endParaRPr 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285728"/>
            <a:ext cx="8186766" cy="6069832"/>
          </a:xfrm>
        </p:spPr>
        <p:txBody>
          <a:bodyPr>
            <a:normAutofit/>
          </a:bodyPr>
          <a:lstStyle/>
          <a:p>
            <a:r>
              <a:rPr lang="es-MX" dirty="0" smtClean="0"/>
              <a:t>APOFISIS TRANSVERSA: Estas apófisis se desprenden a cada lado de la columna ósea formada por las apófisis articulares, por detrás del </a:t>
            </a:r>
            <a:r>
              <a:rPr lang="es-MX" dirty="0" err="1" smtClean="0"/>
              <a:t>pediculo</a:t>
            </a:r>
            <a:r>
              <a:rPr lang="es-MX" dirty="0" smtClean="0"/>
              <a:t>. Están dirigidas hacia fuera y un poco hacia atrás. Su extremidad libre, ensanchada, presenta en su cara anterior una superficie articular, la carilla costal, en relación con la tuberosidad de las costillas</a:t>
            </a:r>
          </a:p>
          <a:p>
            <a:endParaRPr lang="es-MX" dirty="0" smtClean="0"/>
          </a:p>
          <a:p>
            <a:endParaRPr lang="es-MX" dirty="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357166"/>
            <a:ext cx="9144000" cy="6500834"/>
          </a:xfrm>
        </p:spPr>
        <p:txBody>
          <a:bodyPr/>
          <a:lstStyle/>
          <a:p>
            <a:r>
              <a:rPr lang="es-MX" dirty="0" smtClean="0"/>
              <a:t>Se encuentra en la parte anterior e interna de la pierna, paralela y a un lado del peroné. Se articula con el </a:t>
            </a:r>
            <a:r>
              <a:rPr lang="es-MX" dirty="0" smtClean="0">
                <a:hlinkClick r:id="rId2" tooltip="Fémur (anatomía humana)"/>
              </a:rPr>
              <a:t>fémur</a:t>
            </a:r>
            <a:r>
              <a:rPr lang="es-MX" dirty="0" smtClean="0"/>
              <a:t> por arriba. Con el </a:t>
            </a:r>
            <a:r>
              <a:rPr lang="es-MX" dirty="0" smtClean="0">
                <a:hlinkClick r:id="rId3" tooltip="Astrágalo"/>
              </a:rPr>
              <a:t>astrágalo</a:t>
            </a:r>
            <a:r>
              <a:rPr lang="es-MX" dirty="0" smtClean="0"/>
              <a:t> por abajo y con el </a:t>
            </a:r>
            <a:r>
              <a:rPr lang="es-MX" dirty="0" smtClean="0">
                <a:hlinkClick r:id="rId4" tooltip="Peroné"/>
              </a:rPr>
              <a:t>peroné</a:t>
            </a:r>
            <a:r>
              <a:rPr lang="es-MX" dirty="0" smtClean="0"/>
              <a:t> por fuera y arriba.</a:t>
            </a:r>
          </a:p>
          <a:p>
            <a:pPr>
              <a:buNone/>
            </a:pPr>
            <a:endParaRPr lang="es-MX" dirty="0" smtClean="0"/>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PERONE</a:t>
            </a:r>
            <a:endParaRPr lang="es-MX" dirty="0"/>
          </a:p>
        </p:txBody>
      </p:sp>
      <p:pic>
        <p:nvPicPr>
          <p:cNvPr id="4" name="3 Marcador de contenido" descr="Fibula.JPG">
            <a:hlinkClick r:id="rId2"/>
          </p:cNvPr>
          <p:cNvPicPr>
            <a:picLocks noGrp="1"/>
          </p:cNvPicPr>
          <p:nvPr>
            <p:ph idx="1"/>
          </p:nvPr>
        </p:nvPicPr>
        <p:blipFill>
          <a:blip r:embed="rId3" cstate="print"/>
          <a:srcRect/>
          <a:stretch>
            <a:fillRect/>
          </a:stretch>
        </p:blipFill>
        <p:spPr bwMode="auto">
          <a:xfrm>
            <a:off x="4143372" y="0"/>
            <a:ext cx="1785950" cy="6858000"/>
          </a:xfrm>
          <a:prstGeom prst="rect">
            <a:avLst/>
          </a:prstGeom>
          <a:noFill/>
          <a:ln w="9525">
            <a:noFill/>
            <a:miter lim="800000"/>
            <a:headEnd/>
            <a:tailEnd/>
          </a:ln>
        </p:spPr>
      </p:pic>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dirty="0" smtClean="0"/>
              <a:t>El hueso </a:t>
            </a:r>
            <a:r>
              <a:rPr lang="es-MX" b="1" dirty="0" smtClean="0"/>
              <a:t>peroné</a:t>
            </a:r>
            <a:r>
              <a:rPr lang="es-MX" dirty="0" smtClean="0"/>
              <a:t> (</a:t>
            </a:r>
            <a:r>
              <a:rPr lang="es-MX" i="1" dirty="0" smtClean="0"/>
              <a:t>Fíbula</a:t>
            </a:r>
            <a:r>
              <a:rPr lang="es-MX" dirty="0" smtClean="0"/>
              <a:t>) es un hueso de la pierna, largo, par, asimétrico, formado por un cuerpo prismático triangular, con tres caras, externa, interna y posterior; tres bordes, anterior y laterales, y dos extremos, </a:t>
            </a:r>
            <a:r>
              <a:rPr lang="es-MX" b="1" dirty="0" smtClean="0"/>
              <a:t>superior o cabeza</a:t>
            </a:r>
            <a:r>
              <a:rPr lang="es-MX" dirty="0" smtClean="0"/>
              <a:t> en donde destaca la </a:t>
            </a:r>
            <a:r>
              <a:rPr lang="es-MX" dirty="0" smtClean="0">
                <a:hlinkClick r:id="rId2" tooltip="Apófisis"/>
              </a:rPr>
              <a:t>apófisis</a:t>
            </a:r>
            <a:r>
              <a:rPr lang="es-MX" dirty="0" smtClean="0"/>
              <a:t> estiloides(</a:t>
            </a:r>
            <a:r>
              <a:rPr lang="es-MX" i="1" dirty="0" smtClean="0"/>
              <a:t>corresponde con el número 1 de la imagen</a:t>
            </a:r>
            <a:r>
              <a:rPr lang="es-MX" dirty="0" smtClean="0"/>
              <a:t>) e </a:t>
            </a:r>
            <a:r>
              <a:rPr lang="es-MX" b="1" dirty="0" smtClean="0"/>
              <a:t>inferior o maléolo externo</a:t>
            </a:r>
            <a:r>
              <a:rPr lang="es-MX" dirty="0" smtClean="0"/>
              <a:t>.</a:t>
            </a:r>
          </a:p>
          <a:p>
            <a:endParaRPr lang="es-MX" dirty="0"/>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lstStyle/>
          <a:p>
            <a:r>
              <a:rPr lang="es-MX" dirty="0" smtClean="0"/>
              <a:t>Se encuentra en la parte externa de la pierna. Se articula por dentro con la </a:t>
            </a:r>
            <a:r>
              <a:rPr lang="es-MX" dirty="0" smtClean="0">
                <a:hlinkClick r:id="rId2" tooltip="Tibia"/>
              </a:rPr>
              <a:t>tibia</a:t>
            </a:r>
            <a:r>
              <a:rPr lang="es-MX" dirty="0" smtClean="0"/>
              <a:t> mediante una articulación </a:t>
            </a:r>
            <a:r>
              <a:rPr lang="es-MX" dirty="0" smtClean="0">
                <a:hlinkClick r:id="rId3" tooltip="Diartrosis"/>
              </a:rPr>
              <a:t>diartrosis</a:t>
            </a:r>
            <a:r>
              <a:rPr lang="es-MX" dirty="0" smtClean="0"/>
              <a:t> del tipo </a:t>
            </a:r>
            <a:r>
              <a:rPr lang="es-MX" dirty="0" err="1" smtClean="0">
                <a:hlinkClick r:id="rId4" tooltip="Artrodias (aún no redactado)"/>
              </a:rPr>
              <a:t>artrodias</a:t>
            </a:r>
            <a:r>
              <a:rPr lang="es-MX" dirty="0" smtClean="0"/>
              <a:t>, formando junto con la tibia la </a:t>
            </a:r>
            <a:r>
              <a:rPr lang="es-MX" b="1" dirty="0" smtClean="0"/>
              <a:t>pinza </a:t>
            </a:r>
            <a:r>
              <a:rPr lang="es-MX" b="1" dirty="0" err="1" smtClean="0"/>
              <a:t>tibioperonea</a:t>
            </a:r>
            <a:r>
              <a:rPr lang="es-MX" dirty="0" smtClean="0"/>
              <a:t>, y por abajo con el </a:t>
            </a:r>
            <a:r>
              <a:rPr lang="es-MX" dirty="0" smtClean="0">
                <a:hlinkClick r:id="rId5" tooltip="Astrágalo"/>
              </a:rPr>
              <a:t>astrágalo</a:t>
            </a:r>
            <a:r>
              <a:rPr lang="es-MX" dirty="0" smtClean="0"/>
              <a:t>, formando la articulación "</a:t>
            </a:r>
            <a:r>
              <a:rPr lang="es-MX" dirty="0" err="1" smtClean="0"/>
              <a:t>tibioperoneoastragalina</a:t>
            </a:r>
            <a:r>
              <a:rPr lang="es-MX" dirty="0" smtClean="0"/>
              <a:t>".</a:t>
            </a:r>
          </a:p>
          <a:p>
            <a:endParaRPr lang="es-MX" dirty="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0"/>
            <a:ext cx="7543824" cy="928670"/>
          </a:xfrm>
        </p:spPr>
        <p:txBody>
          <a:bodyPr/>
          <a:lstStyle/>
          <a:p>
            <a:r>
              <a:rPr lang="es-MX" dirty="0" smtClean="0"/>
              <a:t>PIE</a:t>
            </a:r>
            <a:endParaRPr lang="es-MX" dirty="0"/>
          </a:p>
        </p:txBody>
      </p:sp>
      <p:sp>
        <p:nvSpPr>
          <p:cNvPr id="3" name="2 Marcador de contenido"/>
          <p:cNvSpPr>
            <a:spLocks noGrp="1"/>
          </p:cNvSpPr>
          <p:nvPr>
            <p:ph idx="1"/>
          </p:nvPr>
        </p:nvSpPr>
        <p:spPr>
          <a:xfrm>
            <a:off x="0" y="1071546"/>
            <a:ext cx="8858280" cy="5786454"/>
          </a:xfrm>
        </p:spPr>
        <p:txBody>
          <a:bodyPr>
            <a:normAutofit/>
          </a:bodyPr>
          <a:lstStyle/>
          <a:p>
            <a:r>
              <a:rPr lang="es-MX" dirty="0" smtClean="0"/>
              <a:t>es </a:t>
            </a:r>
            <a:r>
              <a:rPr lang="es-MX" dirty="0" smtClean="0"/>
              <a:t>una estructura biológica utilizada para la locomoción que se encuentra en muchos </a:t>
            </a:r>
            <a:r>
              <a:rPr lang="es-MX" u="sng" dirty="0" smtClean="0">
                <a:hlinkClick r:id="rId2" tooltip="Animal"/>
              </a:rPr>
              <a:t>animales</a:t>
            </a:r>
            <a:r>
              <a:rPr lang="es-MX" dirty="0" smtClean="0"/>
              <a:t>.</a:t>
            </a:r>
          </a:p>
          <a:p>
            <a:r>
              <a:rPr lang="es-MX" dirty="0" smtClean="0"/>
              <a:t>El ser humano usa sus pies para la locomoción </a:t>
            </a:r>
            <a:r>
              <a:rPr lang="es-MX" u="sng" dirty="0" smtClean="0">
                <a:hlinkClick r:id="rId3" tooltip="Bipedismo"/>
              </a:rPr>
              <a:t>bípeda</a:t>
            </a:r>
            <a:r>
              <a:rPr lang="es-MX" dirty="0" smtClean="0"/>
              <a:t>. Las estructuras del pie y la mano humanas son variaciones en la anatomía de los mismos cinco dígitos, en común con muchos otros vertebrados, y una de las dos estructuras de huesos más complejas del cuerpo.</a:t>
            </a:r>
          </a:p>
          <a:p>
            <a:endParaRPr lang="es-MX" dirty="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upload.wikimedia.org/wikipedia/commons/thumb/d/d6/CT_3D_human_Foot_Skin_and_Bone.jpeg/250px-CT_3D_human_Foot_Skin_and_Bone.jpeg">
            <a:hlinkClick r:id="rId2"/>
          </p:cNvPr>
          <p:cNvPicPr>
            <a:picLocks noGrp="1"/>
          </p:cNvPicPr>
          <p:nvPr>
            <p:ph idx="1"/>
          </p:nvPr>
        </p:nvPicPr>
        <p:blipFill>
          <a:blip r:embed="rId3" cstate="print"/>
          <a:srcRect/>
          <a:stretch>
            <a:fillRect/>
          </a:stretch>
        </p:blipFill>
        <p:spPr bwMode="auto">
          <a:xfrm>
            <a:off x="2285984" y="500042"/>
            <a:ext cx="4643470" cy="6357958"/>
          </a:xfrm>
          <a:prstGeom prst="rect">
            <a:avLst/>
          </a:prstGeom>
          <a:noFill/>
          <a:ln w="9525">
            <a:noFill/>
            <a:miter lim="800000"/>
            <a:headEnd/>
            <a:tailEnd/>
          </a:ln>
        </p:spPr>
      </p:pic>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928670"/>
            <a:ext cx="9144000" cy="6286544"/>
          </a:xfrm>
        </p:spPr>
        <p:txBody>
          <a:bodyPr/>
          <a:lstStyle/>
          <a:p>
            <a:r>
              <a:rPr lang="es-MX" dirty="0" smtClean="0"/>
              <a:t>El pie está dividido en tres partes:</a:t>
            </a:r>
          </a:p>
          <a:p>
            <a:pPr lvl="0"/>
            <a:r>
              <a:rPr lang="es-MX" u="sng" dirty="0" smtClean="0">
                <a:hlinkClick r:id="rId2" tooltip="Tarso (anatomía)"/>
              </a:rPr>
              <a:t>Tarso</a:t>
            </a:r>
            <a:r>
              <a:rPr lang="es-MX" dirty="0" smtClean="0"/>
              <a:t>, con siete huesos.</a:t>
            </a:r>
          </a:p>
          <a:p>
            <a:pPr lvl="0"/>
            <a:r>
              <a:rPr lang="es-MX" u="sng" dirty="0" smtClean="0">
                <a:hlinkClick r:id="rId3" tooltip="Metatarso"/>
              </a:rPr>
              <a:t>Metatarso</a:t>
            </a:r>
            <a:r>
              <a:rPr lang="es-MX" dirty="0" smtClean="0"/>
              <a:t>, con cinco huesos.</a:t>
            </a:r>
          </a:p>
          <a:p>
            <a:pPr lvl="0"/>
            <a:r>
              <a:rPr lang="es-MX" u="sng" dirty="0" smtClean="0">
                <a:hlinkClick r:id="rId4" tooltip="Falanges del pie"/>
              </a:rPr>
              <a:t>Falanges</a:t>
            </a:r>
            <a:r>
              <a:rPr lang="es-MX" dirty="0" smtClean="0"/>
              <a:t>, con catorce huesos.</a:t>
            </a:r>
          </a:p>
          <a:p>
            <a:pPr>
              <a:buNone/>
            </a:pPr>
            <a:endParaRPr lang="es-MX" dirty="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dirty="0" smtClean="0"/>
              <a:t>La parte superior o dorsal del pie se llama </a:t>
            </a:r>
            <a:r>
              <a:rPr lang="es-MX" i="1" dirty="0" smtClean="0"/>
              <a:t>empeine</a:t>
            </a:r>
            <a:r>
              <a:rPr lang="es-MX" dirty="0" smtClean="0"/>
              <a:t> y la inferior </a:t>
            </a:r>
            <a:r>
              <a:rPr lang="es-MX" i="1" dirty="0" smtClean="0"/>
              <a:t>planta</a:t>
            </a:r>
            <a:r>
              <a:rPr lang="es-MX" dirty="0" smtClean="0"/>
              <a:t>. El pie se mueve sobre la pierna con el auxilio de músculos extensores y flexores. Los primeros que constituyen la </a:t>
            </a:r>
            <a:r>
              <a:rPr lang="es-MX" u="sng" dirty="0" smtClean="0">
                <a:hlinkClick r:id="rId2" tooltip="Pantorrilla"/>
              </a:rPr>
              <a:t>pantorrilla</a:t>
            </a:r>
            <a:r>
              <a:rPr lang="es-MX" dirty="0" smtClean="0"/>
              <a:t> se implantan en la extremidad posterior del calcáneo por medio del </a:t>
            </a:r>
            <a:r>
              <a:rPr lang="es-MX" u="sng" dirty="0" smtClean="0">
                <a:hlinkClick r:id="rId3" tooltip="Tendón de Aquiles"/>
              </a:rPr>
              <a:t>tendón de Aquiles</a:t>
            </a:r>
            <a:r>
              <a:rPr lang="es-MX" dirty="0" smtClean="0"/>
              <a:t>. Los segundos están situados delante de la pierna. Existen además músculos elevadores que hacen girar el pie hacia fuera o dentro.</a:t>
            </a:r>
          </a:p>
          <a:p>
            <a:r>
              <a:rPr lang="es-MX" dirty="0" smtClean="0"/>
              <a:t>El </a:t>
            </a:r>
            <a:r>
              <a:rPr lang="es-MX" u="sng" dirty="0" smtClean="0">
                <a:hlinkClick r:id="rId4" tooltip="Podólogo"/>
              </a:rPr>
              <a:t>podólogo</a:t>
            </a:r>
            <a:r>
              <a:rPr lang="es-MX" dirty="0" smtClean="0"/>
              <a:t> es el especialista del pie. Es el encargado de la recepción, atención y administración de medicamentos hacia el paciente afectado de alguna patología en esta zona del cuerpo.</a:t>
            </a:r>
          </a:p>
          <a:p>
            <a:endParaRPr lang="es-MX"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http://upload.wikimedia.org/wikipedia/commons/thumb/5/54/Ospied.svg/300px-Ospied.svg.png">
            <a:hlinkClick r:id="rId2"/>
          </p:cNvPr>
          <p:cNvPicPr>
            <a:picLocks noGrp="1"/>
          </p:cNvPicPr>
          <p:nvPr>
            <p:ph idx="1"/>
          </p:nvPr>
        </p:nvPicPr>
        <p:blipFill>
          <a:blip r:embed="rId3" cstate="print"/>
          <a:srcRect/>
          <a:stretch>
            <a:fillRect/>
          </a:stretch>
        </p:blipFill>
        <p:spPr bwMode="auto">
          <a:xfrm>
            <a:off x="2571736" y="0"/>
            <a:ext cx="4714908" cy="7143776"/>
          </a:xfrm>
          <a:prstGeom prst="rect">
            <a:avLst/>
          </a:prstGeom>
          <a:noFill/>
          <a:ln w="9525">
            <a:noFill/>
            <a:miter lim="800000"/>
            <a:headEnd/>
            <a:tailEnd/>
          </a:ln>
        </p:spPr>
      </p:pic>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Tarsus.png">
            <a:hlinkClick r:id="rId2"/>
          </p:cNvPr>
          <p:cNvPicPr>
            <a:picLocks noGrp="1"/>
          </p:cNvPicPr>
          <p:nvPr>
            <p:ph idx="1"/>
          </p:nvPr>
        </p:nvPicPr>
        <p:blipFill>
          <a:blip r:embed="rId3" cstate="print"/>
          <a:srcRect/>
          <a:stretch>
            <a:fillRect/>
          </a:stretch>
        </p:blipFill>
        <p:spPr bwMode="auto">
          <a:xfrm>
            <a:off x="0" y="0"/>
            <a:ext cx="6286512" cy="68580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0"/>
            <a:ext cx="8258204" cy="6355560"/>
          </a:xfrm>
        </p:spPr>
        <p:txBody>
          <a:bodyPr/>
          <a:lstStyle/>
          <a:p>
            <a:r>
              <a:rPr lang="es-MX" dirty="0" smtClean="0"/>
              <a:t>APOFISIS ARTICULARES: Las apófisis articulares constituyen salientes por arriba y por debajo de la base de las apófisis transversas. La carilla articular de las apófisis superior mira hacia atrás, hacia fuera y un poco hacia arriba. La carilla de la apófisis inferior presenta una orientación inversa.</a:t>
            </a:r>
          </a:p>
          <a:p>
            <a:r>
              <a:rPr lang="es-MX" dirty="0" smtClean="0"/>
              <a:t>AGUJERO VERTEBRAL: Es casi circular.</a:t>
            </a:r>
            <a:endParaRPr lang="es-MX" dirty="0"/>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dirty="0" smtClean="0"/>
              <a:t>El </a:t>
            </a:r>
            <a:r>
              <a:rPr lang="es-MX" b="1" dirty="0" smtClean="0"/>
              <a:t>tarso</a:t>
            </a:r>
            <a:r>
              <a:rPr lang="es-MX" dirty="0" smtClean="0"/>
              <a:t> es la parte posterior del </a:t>
            </a:r>
            <a:r>
              <a:rPr lang="es-MX" dirty="0" smtClean="0">
                <a:hlinkClick r:id="rId2" tooltip="Pie (anatomía)"/>
              </a:rPr>
              <a:t>pie</a:t>
            </a:r>
            <a:r>
              <a:rPr lang="es-MX" dirty="0" smtClean="0"/>
              <a:t> situada entre los </a:t>
            </a:r>
            <a:r>
              <a:rPr lang="es-MX" dirty="0" smtClean="0">
                <a:hlinkClick r:id="rId3" tooltip="Hueso"/>
              </a:rPr>
              <a:t>huesos</a:t>
            </a:r>
            <a:r>
              <a:rPr lang="es-MX" dirty="0" smtClean="0"/>
              <a:t> de la </a:t>
            </a:r>
            <a:r>
              <a:rPr lang="es-MX" dirty="0" smtClean="0">
                <a:hlinkClick r:id="rId4" tooltip="Pierna"/>
              </a:rPr>
              <a:t>pierna</a:t>
            </a:r>
            <a:r>
              <a:rPr lang="es-MX" dirty="0" smtClean="0"/>
              <a:t> y los </a:t>
            </a:r>
            <a:r>
              <a:rPr lang="es-MX" dirty="0" smtClean="0">
                <a:hlinkClick r:id="rId5" tooltip="Metatarsiano"/>
              </a:rPr>
              <a:t>metatarsianos</a:t>
            </a:r>
            <a:r>
              <a:rPr lang="es-MX" dirty="0" smtClean="0"/>
              <a:t>; comprende siete huesos, llamados en </a:t>
            </a:r>
            <a:r>
              <a:rPr lang="es-MX" dirty="0" err="1" smtClean="0"/>
              <a:t>conjunto</a:t>
            </a:r>
            <a:r>
              <a:rPr lang="es-MX" dirty="0" err="1" smtClean="0">
                <a:hlinkClick r:id="rId6" tooltip="Tarsiano (aún no redactado)"/>
              </a:rPr>
              <a:t>tarsianos</a:t>
            </a:r>
            <a:r>
              <a:rPr lang="es-MX" dirty="0" smtClean="0"/>
              <a:t>, dispuestos en dos hileras, </a:t>
            </a:r>
            <a:r>
              <a:rPr lang="es-MX" dirty="0" smtClean="0">
                <a:hlinkClick r:id="rId7" tooltip="Astrágalo (hueso)"/>
              </a:rPr>
              <a:t>astrágalo</a:t>
            </a:r>
            <a:r>
              <a:rPr lang="es-MX" dirty="0" smtClean="0"/>
              <a:t> y </a:t>
            </a:r>
            <a:r>
              <a:rPr lang="es-MX" dirty="0" smtClean="0">
                <a:hlinkClick r:id="rId8" tooltip="Calcáneo"/>
              </a:rPr>
              <a:t>calcáneo</a:t>
            </a:r>
            <a:r>
              <a:rPr lang="es-MX" dirty="0" smtClean="0"/>
              <a:t> en la primera, y </a:t>
            </a:r>
            <a:r>
              <a:rPr lang="es-MX" dirty="0" smtClean="0">
                <a:hlinkClick r:id="rId9" tooltip="Escafoides (tarso)"/>
              </a:rPr>
              <a:t>escafoides</a:t>
            </a:r>
            <a:r>
              <a:rPr lang="es-MX" dirty="0" smtClean="0"/>
              <a:t>, </a:t>
            </a:r>
            <a:r>
              <a:rPr lang="es-MX" dirty="0" smtClean="0">
                <a:hlinkClick r:id="rId10" tooltip="Cuboides (hueso)"/>
              </a:rPr>
              <a:t>cuboides</a:t>
            </a:r>
            <a:r>
              <a:rPr lang="es-MX" dirty="0" smtClean="0"/>
              <a:t> y las tres </a:t>
            </a:r>
            <a:r>
              <a:rPr lang="es-MX" dirty="0" smtClean="0">
                <a:hlinkClick r:id="rId11" tooltip="Cuñas"/>
              </a:rPr>
              <a:t>cuñas</a:t>
            </a:r>
            <a:r>
              <a:rPr lang="es-MX" dirty="0" smtClean="0"/>
              <a:t>, en la segunda. Comprenden una parte del pie, dando así seguimiento a las partes externas de él.</a:t>
            </a:r>
          </a:p>
          <a:p>
            <a:r>
              <a:rPr lang="es-MX" dirty="0" smtClean="0"/>
              <a:t> </a:t>
            </a:r>
          </a:p>
          <a:p>
            <a:endParaRPr lang="es-MX" dirty="0"/>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METATARSO</a:t>
            </a:r>
            <a:endParaRPr lang="es-MX" dirty="0"/>
          </a:p>
        </p:txBody>
      </p:sp>
      <p:pic>
        <p:nvPicPr>
          <p:cNvPr id="4" name="3 Marcador de contenido" descr="Gray291.png">
            <a:hlinkClick r:id="rId2"/>
          </p:cNvPr>
          <p:cNvPicPr>
            <a:picLocks noGrp="1"/>
          </p:cNvPicPr>
          <p:nvPr>
            <p:ph idx="1"/>
          </p:nvPr>
        </p:nvPicPr>
        <p:blipFill>
          <a:blip r:embed="rId3" cstate="print"/>
          <a:srcRect/>
          <a:stretch>
            <a:fillRect/>
          </a:stretch>
        </p:blipFill>
        <p:spPr bwMode="auto">
          <a:xfrm>
            <a:off x="2577593" y="3276419"/>
            <a:ext cx="4446013" cy="1587862"/>
          </a:xfrm>
          <a:prstGeom prst="rect">
            <a:avLst/>
          </a:prstGeom>
          <a:noFill/>
          <a:ln w="9525">
            <a:noFill/>
            <a:miter lim="800000"/>
            <a:headEnd/>
            <a:tailEnd/>
          </a:ln>
        </p:spPr>
      </p:pic>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lnSpcReduction="10000"/>
          </a:bodyPr>
          <a:lstStyle/>
          <a:p>
            <a:r>
              <a:rPr lang="es-MX" dirty="0" smtClean="0"/>
              <a:t>El </a:t>
            </a:r>
            <a:r>
              <a:rPr lang="es-MX" b="1" dirty="0" smtClean="0"/>
              <a:t>metatarso</a:t>
            </a:r>
            <a:r>
              <a:rPr lang="es-MX" dirty="0" smtClean="0"/>
              <a:t> se compone de 5 </a:t>
            </a:r>
            <a:r>
              <a:rPr lang="es-MX" u="sng" dirty="0" smtClean="0">
                <a:hlinkClick r:id="rId2" tooltip="Huesos"/>
              </a:rPr>
              <a:t>huesos</a:t>
            </a:r>
            <a:r>
              <a:rPr lang="es-MX" dirty="0" smtClean="0"/>
              <a:t> </a:t>
            </a:r>
            <a:r>
              <a:rPr lang="es-MX" b="1" dirty="0" smtClean="0"/>
              <a:t>metatarsianos</a:t>
            </a:r>
            <a:r>
              <a:rPr lang="es-MX" dirty="0" smtClean="0"/>
              <a:t> (</a:t>
            </a:r>
            <a:r>
              <a:rPr lang="es-MX" i="1" dirty="0" err="1" smtClean="0"/>
              <a:t>Ossa</a:t>
            </a:r>
            <a:r>
              <a:rPr lang="es-MX" i="1" dirty="0" smtClean="0"/>
              <a:t> </a:t>
            </a:r>
            <a:r>
              <a:rPr lang="es-MX" i="1" dirty="0" err="1" smtClean="0"/>
              <a:t>metatarsila</a:t>
            </a:r>
            <a:r>
              <a:rPr lang="es-MX" dirty="0" smtClean="0"/>
              <a:t>), que se enumeran desde la cara medial del pie.</a:t>
            </a:r>
          </a:p>
          <a:p>
            <a:r>
              <a:rPr lang="es-MX" dirty="0" smtClean="0"/>
              <a:t>Los metatarsianos son unos huesos largos formados por un cuerpo prismático triangular con tres caras, superior y laterales, y dos extremos, anterior y posterior, este último con cinco caras, de las cuales tres son articulares ( excepto el 1 y el 5, que sólo tiene dos)</a:t>
            </a:r>
          </a:p>
          <a:p>
            <a:r>
              <a:rPr lang="es-MX" dirty="0" smtClean="0"/>
              <a:t>El primer metatarsiano es más corto y duro que los demás. El segundo es el más largo. Cada metatarsiano posee una base proximal, un cuerpo y una cabeza distal. La base de cada metatarsiano es el extremo proximal de mayor tamaño. Sus bases se articulan con la cuña y el </a:t>
            </a:r>
            <a:r>
              <a:rPr lang="es-MX" u="sng" dirty="0" smtClean="0">
                <a:hlinkClick r:id="rId3" tooltip="Cuboides (hueso)"/>
              </a:rPr>
              <a:t>cuboides</a:t>
            </a:r>
            <a:r>
              <a:rPr lang="es-MX" dirty="0" smtClean="0"/>
              <a:t>, y las cabezas, con las </a:t>
            </a:r>
            <a:r>
              <a:rPr lang="es-MX" u="sng" dirty="0" smtClean="0">
                <a:hlinkClick r:id="rId4" tooltip="Falanges del pie"/>
              </a:rPr>
              <a:t>falanges del pie</a:t>
            </a:r>
            <a:r>
              <a:rPr lang="es-MX" dirty="0" smtClean="0"/>
              <a:t> proximales.</a:t>
            </a:r>
          </a:p>
          <a:p>
            <a:endParaRPr lang="es-MX" dirty="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lstStyle/>
          <a:p>
            <a:r>
              <a:rPr lang="es-MX" dirty="0" smtClean="0"/>
              <a:t>Se articulan por el extremo posterior unos con otros y con los huesos de la segunda fila del </a:t>
            </a:r>
            <a:r>
              <a:rPr lang="es-MX" u="sng" dirty="0" smtClean="0">
                <a:hlinkClick r:id="rId2" tooltip="Tarso (anatomía)"/>
              </a:rPr>
              <a:t>tarso</a:t>
            </a:r>
            <a:r>
              <a:rPr lang="es-MX" dirty="0" smtClean="0"/>
              <a:t>: el 1 con la 1ª </a:t>
            </a:r>
            <a:r>
              <a:rPr lang="es-MX" u="sng" dirty="0" smtClean="0">
                <a:hlinkClick r:id="rId3" tooltip="Cuña"/>
              </a:rPr>
              <a:t>cuña</a:t>
            </a:r>
            <a:r>
              <a:rPr lang="es-MX" dirty="0" smtClean="0"/>
              <a:t>; el 2 con la 2ª cuña; el 3 con la 3ª cuña, y el 4 y 5 con el cuboides. Por el extremo anterior se articulan con las falanges de los </a:t>
            </a:r>
            <a:endParaRPr lang="es-MX" dirty="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0"/>
            <a:ext cx="7543824" cy="785794"/>
          </a:xfrm>
        </p:spPr>
        <p:txBody>
          <a:bodyPr/>
          <a:lstStyle/>
          <a:p>
            <a:r>
              <a:rPr lang="es-MX" b="1" dirty="0" smtClean="0"/>
              <a:t>Primer metatarsiano</a:t>
            </a:r>
            <a:br>
              <a:rPr lang="es-MX" b="1" dirty="0" smtClean="0"/>
            </a:br>
            <a:endParaRPr lang="es-MX" dirty="0"/>
          </a:p>
        </p:txBody>
      </p:sp>
      <p:sp>
        <p:nvSpPr>
          <p:cNvPr id="3" name="2 Marcador de contenido"/>
          <p:cNvSpPr>
            <a:spLocks noGrp="1"/>
          </p:cNvSpPr>
          <p:nvPr>
            <p:ph idx="1"/>
          </p:nvPr>
        </p:nvSpPr>
        <p:spPr>
          <a:xfrm>
            <a:off x="0" y="928670"/>
            <a:ext cx="9144000" cy="5929330"/>
          </a:xfrm>
        </p:spPr>
        <p:txBody>
          <a:bodyPr>
            <a:normAutofit/>
          </a:bodyPr>
          <a:lstStyle/>
          <a:p>
            <a:r>
              <a:rPr lang="es-MX" dirty="0" smtClean="0"/>
              <a:t>Es </a:t>
            </a:r>
            <a:r>
              <a:rPr lang="es-MX" dirty="0" smtClean="0"/>
              <a:t>voluminoso y más corto que demás. Su base presenta una superficie articular semilunar, cóncava y de eje mayor vertical, así como dos eminencias, una medial y otra lateral. La eminencia medial es llamada tubérculo medial, se sitúa en el borde posterior medial de este hueso. La eminencia lateral es llamada tuberosidad del primer metatarsiano, es más saliente que el anterior. El primer metatarsiano tiene huesos sesamoideos</a:t>
            </a:r>
          </a:p>
          <a:p>
            <a:endParaRPr lang="es-MX"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Segundo metatarsiano</a:t>
            </a:r>
            <a:br>
              <a:rPr lang="es-MX" b="1" dirty="0" smtClean="0"/>
            </a:br>
            <a:endParaRPr lang="es-MX" dirty="0"/>
          </a:p>
        </p:txBody>
      </p:sp>
      <p:sp>
        <p:nvSpPr>
          <p:cNvPr id="3" name="2 Marcador de contenido"/>
          <p:cNvSpPr>
            <a:spLocks noGrp="1"/>
          </p:cNvSpPr>
          <p:nvPr>
            <p:ph idx="1"/>
          </p:nvPr>
        </p:nvSpPr>
        <p:spPr>
          <a:xfrm>
            <a:off x="0" y="1285860"/>
            <a:ext cx="9144000" cy="5572140"/>
          </a:xfrm>
        </p:spPr>
        <p:txBody>
          <a:bodyPr/>
          <a:lstStyle/>
          <a:p>
            <a:r>
              <a:rPr lang="es-MX" u="sng" dirty="0" smtClean="0">
                <a:hlinkClick r:id="rId2" tooltip="Es el segundo hueso del metatarsiano"/>
              </a:rPr>
              <a:t>Media</a:t>
            </a:r>
            <a:r>
              <a:rPr lang="es-MX" u="sng" dirty="0" smtClean="0">
                <a:hlinkClick r:id="rId2" tooltip="Es el segundo hueso del metatarsiano"/>
              </a:rPr>
              <a:t>: es el segundo hueso del metatarsiano</a:t>
            </a:r>
            <a:r>
              <a:rPr lang="es-MX" dirty="0" smtClean="0"/>
              <a:t> para comenzar el segundo metatarsiano presenta una carilla articular pegada a la superficie articular. Se prolonga por </a:t>
            </a:r>
            <a:r>
              <a:rPr lang="es-MX" dirty="0" err="1" smtClean="0"/>
              <a:t>atras</a:t>
            </a:r>
            <a:r>
              <a:rPr lang="es-MX" dirty="0" smtClean="0"/>
              <a:t> entre los cuneiformes interno y externo.</a:t>
            </a:r>
          </a:p>
          <a:p>
            <a:endParaRPr lang="es-MX" dirty="0"/>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Tercer metatarsiano</a:t>
            </a:r>
            <a:br>
              <a:rPr lang="es-MX" b="1" dirty="0" smtClean="0"/>
            </a:br>
            <a:endParaRPr lang="es-MX" dirty="0"/>
          </a:p>
        </p:txBody>
      </p:sp>
      <p:sp>
        <p:nvSpPr>
          <p:cNvPr id="3" name="2 Marcador de contenido"/>
          <p:cNvSpPr>
            <a:spLocks noGrp="1"/>
          </p:cNvSpPr>
          <p:nvPr>
            <p:ph idx="1"/>
          </p:nvPr>
        </p:nvSpPr>
        <p:spPr/>
        <p:txBody>
          <a:bodyPr/>
          <a:lstStyle/>
          <a:p>
            <a:r>
              <a:rPr lang="es-MX" dirty="0" smtClean="0"/>
              <a:t>Es </a:t>
            </a:r>
            <a:r>
              <a:rPr lang="es-MX" dirty="0" smtClean="0"/>
              <a:t>mas corto que el segundo.</a:t>
            </a:r>
          </a:p>
          <a:p>
            <a:endParaRPr lang="es-MX" dirty="0"/>
          </a:p>
        </p:txBody>
      </p:sp>
      <p:pic>
        <p:nvPicPr>
          <p:cNvPr id="4" name="3 Imagen" descr="Gray291.png">
            <a:hlinkClick r:id="rId2"/>
          </p:cNvPr>
          <p:cNvPicPr/>
          <p:nvPr/>
        </p:nvPicPr>
        <p:blipFill>
          <a:blip r:embed="rId3" cstate="print"/>
          <a:srcRect/>
          <a:stretch>
            <a:fillRect/>
          </a:stretch>
        </p:blipFill>
        <p:spPr bwMode="auto">
          <a:xfrm>
            <a:off x="1928794" y="2786058"/>
            <a:ext cx="7215206" cy="3071834"/>
          </a:xfrm>
          <a:prstGeom prst="rect">
            <a:avLst/>
          </a:prstGeom>
          <a:noFill/>
          <a:ln w="9525">
            <a:noFill/>
            <a:miter lim="800000"/>
            <a:headEnd/>
            <a:tailEnd/>
          </a:ln>
        </p:spPr>
      </p:pic>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lnSpcReduction="10000"/>
          </a:bodyPr>
          <a:lstStyle/>
          <a:p>
            <a:r>
              <a:rPr lang="es-MX" dirty="0" smtClean="0"/>
              <a:t>El </a:t>
            </a:r>
            <a:r>
              <a:rPr lang="es-MX" b="1" dirty="0" smtClean="0"/>
              <a:t>metatarso</a:t>
            </a:r>
            <a:r>
              <a:rPr lang="es-MX" dirty="0" smtClean="0"/>
              <a:t> se compone de 5 </a:t>
            </a:r>
            <a:r>
              <a:rPr lang="es-MX" u="sng" dirty="0" smtClean="0">
                <a:hlinkClick r:id="rId2" tooltip="Huesos"/>
              </a:rPr>
              <a:t>huesos</a:t>
            </a:r>
            <a:r>
              <a:rPr lang="es-MX" dirty="0" smtClean="0"/>
              <a:t> </a:t>
            </a:r>
            <a:r>
              <a:rPr lang="es-MX" b="1" dirty="0" smtClean="0"/>
              <a:t>metatarsianos</a:t>
            </a:r>
            <a:r>
              <a:rPr lang="es-MX" dirty="0" smtClean="0"/>
              <a:t> (</a:t>
            </a:r>
            <a:r>
              <a:rPr lang="es-MX" i="1" dirty="0" err="1" smtClean="0"/>
              <a:t>Ossa</a:t>
            </a:r>
            <a:r>
              <a:rPr lang="es-MX" i="1" dirty="0" smtClean="0"/>
              <a:t> </a:t>
            </a:r>
            <a:r>
              <a:rPr lang="es-MX" i="1" dirty="0" err="1" smtClean="0"/>
              <a:t>metatarsila</a:t>
            </a:r>
            <a:r>
              <a:rPr lang="es-MX" dirty="0" smtClean="0"/>
              <a:t>), que se enumeran desde la cara medial del pie.</a:t>
            </a:r>
          </a:p>
          <a:p>
            <a:r>
              <a:rPr lang="es-MX" dirty="0" smtClean="0"/>
              <a:t>Los metatarsianos son unos huesos largos formados por un cuerpo prismático triangular con tres caras, superior y laterales, y dos extremos, anterior y posterior, este último con cinco caras, de las cuales tres son articulares ( excepto el 1 y el 5, que sólo tiene </a:t>
            </a:r>
            <a:r>
              <a:rPr lang="es-MX" dirty="0" smtClean="0"/>
              <a:t>dos</a:t>
            </a:r>
            <a:endParaRPr lang="es-MX" dirty="0" smtClean="0"/>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0"/>
            <a:ext cx="8858280" cy="6858000"/>
          </a:xfrm>
        </p:spPr>
        <p:txBody>
          <a:bodyPr>
            <a:normAutofit/>
          </a:bodyPr>
          <a:lstStyle/>
          <a:p>
            <a:r>
              <a:rPr lang="es-MX" dirty="0" smtClean="0"/>
              <a:t>El primer metatarsiano es más corto y duro que los demás. El segundo es el más largo. Cada metatarsiano posee una base proximal, un cuerpo y una cabeza distal. La base de cada metatarsiano es el extremo proximal de mayor tamaño. Sus bases se articulan con la cuña y el </a:t>
            </a:r>
            <a:r>
              <a:rPr lang="es-MX" u="sng" dirty="0" smtClean="0">
                <a:hlinkClick r:id="rId2" tooltip="Cuboides (hueso)"/>
              </a:rPr>
              <a:t>cuboides</a:t>
            </a:r>
            <a:r>
              <a:rPr lang="es-MX" dirty="0" smtClean="0"/>
              <a:t>, y las cabezas, con las </a:t>
            </a:r>
            <a:r>
              <a:rPr lang="es-MX" u="sng" dirty="0" smtClean="0">
                <a:hlinkClick r:id="rId3" tooltip="Falanges del pie"/>
              </a:rPr>
              <a:t>falanges del pie</a:t>
            </a:r>
            <a:r>
              <a:rPr lang="es-MX" dirty="0" smtClean="0"/>
              <a:t> proximales.</a:t>
            </a:r>
          </a:p>
          <a:p>
            <a:r>
              <a:rPr lang="es-MX" dirty="0" smtClean="0"/>
              <a:t>Se articulan por el extremo posterior unos con otros y con los huesos de la segunda fila del </a:t>
            </a:r>
            <a:r>
              <a:rPr lang="es-MX" u="sng" dirty="0" smtClean="0">
                <a:hlinkClick r:id="rId4" tooltip="Tarso (anatomía)"/>
              </a:rPr>
              <a:t>tarso</a:t>
            </a:r>
            <a:r>
              <a:rPr lang="es-MX" dirty="0" smtClean="0"/>
              <a:t>: el 1 con la 1ª </a:t>
            </a:r>
            <a:r>
              <a:rPr lang="es-MX" u="sng" dirty="0" smtClean="0">
                <a:hlinkClick r:id="rId5" tooltip="Cuña"/>
              </a:rPr>
              <a:t>cuña</a:t>
            </a:r>
            <a:r>
              <a:rPr lang="es-MX" dirty="0" smtClean="0"/>
              <a:t>; el 2 con la 2ª cuña; el 3 con la 3ª cuña, y el 4 y 5 con el cuboides. Por el extremo anterior se articulan con las falanges de los dedos.</a:t>
            </a:r>
          </a:p>
          <a:p>
            <a:endParaRPr lang="es-MX" dirty="0"/>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10000"/>
          </a:bodyPr>
          <a:lstStyle/>
          <a:p>
            <a:r>
              <a:rPr lang="es-MX" b="1" dirty="0" smtClean="0"/>
              <a:t>Primer metatarsiano</a:t>
            </a:r>
          </a:p>
          <a:p>
            <a:r>
              <a:rPr lang="es-MX" dirty="0" smtClean="0"/>
              <a:t>Es voluminoso y más corto que demás. Su base presenta una superficie articular semilunar, cóncava y de eje mayor vertical, así como dos eminencias, una medial y otra lateral. La eminencia medial es llamada tubérculo medial, se sitúa en el borde posterior medial de este hueso. La eminencia lateral es llamada tuberosidad del primer metatarsiano, es más saliente que el anterior. El primer metatarsiano tiene huesos sesamoideos</a:t>
            </a:r>
          </a:p>
          <a:p>
            <a:endParaRPr lang="es-MX"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0"/>
            <a:ext cx="7972452" cy="1071546"/>
          </a:xfrm>
        </p:spPr>
        <p:txBody>
          <a:bodyPr/>
          <a:lstStyle/>
          <a:p>
            <a:r>
              <a:rPr lang="es-MX" b="1" dirty="0" smtClean="0"/>
              <a:t>DUODECIMA VERTEBRA DORSAL.</a:t>
            </a:r>
            <a:r>
              <a:rPr lang="es-MX" dirty="0" smtClean="0"/>
              <a:t/>
            </a:r>
            <a:br>
              <a:rPr lang="es-MX" dirty="0" smtClean="0"/>
            </a:br>
            <a:endParaRPr lang="es-MX" dirty="0"/>
          </a:p>
        </p:txBody>
      </p:sp>
      <p:sp>
        <p:nvSpPr>
          <p:cNvPr id="3" name="2 Marcador de contenido"/>
          <p:cNvSpPr>
            <a:spLocks noGrp="1"/>
          </p:cNvSpPr>
          <p:nvPr>
            <p:ph idx="1"/>
          </p:nvPr>
        </p:nvSpPr>
        <p:spPr>
          <a:xfrm>
            <a:off x="0" y="785794"/>
            <a:ext cx="9144000" cy="6072206"/>
          </a:xfrm>
        </p:spPr>
        <p:txBody>
          <a:bodyPr>
            <a:normAutofit/>
          </a:bodyPr>
          <a:lstStyle/>
          <a:p>
            <a:r>
              <a:rPr lang="es-MX" dirty="0" smtClean="0"/>
              <a:t>La </a:t>
            </a:r>
            <a:r>
              <a:rPr lang="es-MX" dirty="0" smtClean="0"/>
              <a:t>última vértebra dorsal, llamada vértebra de transición con el raquis lumbar presenta algunas particularidades:</a:t>
            </a:r>
          </a:p>
          <a:p>
            <a:r>
              <a:rPr lang="es-MX" dirty="0" smtClean="0"/>
              <a:t>En primer lugar, su cuerpo vertebral solo posee dos carillas costales situadas en la parte </a:t>
            </a:r>
            <a:r>
              <a:rPr lang="es-MX" dirty="0" err="1" smtClean="0"/>
              <a:t>posterolateral</a:t>
            </a:r>
            <a:r>
              <a:rPr lang="es-MX" dirty="0" smtClean="0"/>
              <a:t> de la meseta superior para la cabeza de la duodécima costilla.</a:t>
            </a:r>
          </a:p>
          <a:p>
            <a:endParaRPr lang="es-MX" dirty="0"/>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Falanges del pie</a:t>
            </a:r>
          </a:p>
          <a:p>
            <a:r>
              <a:rPr lang="es-MX" i="1" dirty="0" smtClean="0"/>
              <a:t>Para otros usos de este término, véase </a:t>
            </a:r>
            <a:r>
              <a:rPr lang="es-MX" i="1" dirty="0" smtClean="0">
                <a:hlinkClick r:id="rId2" tooltip="Falange (desambiguación)"/>
              </a:rPr>
              <a:t>Falange (</a:t>
            </a:r>
            <a:r>
              <a:rPr lang="es-MX" i="1" dirty="0" err="1" smtClean="0">
                <a:hlinkClick r:id="rId2" tooltip="Falange (desambiguación)"/>
              </a:rPr>
              <a:t>desambiguación</a:t>
            </a:r>
            <a:r>
              <a:rPr lang="es-MX" i="1" dirty="0" smtClean="0">
                <a:hlinkClick r:id="rId2" tooltip="Falange (desambiguación)"/>
              </a:rPr>
              <a:t>)</a:t>
            </a:r>
            <a:r>
              <a:rPr lang="es-MX" i="1" dirty="0" smtClean="0"/>
              <a:t>.</a:t>
            </a:r>
            <a:endParaRPr lang="es-MX" dirty="0" smtClean="0"/>
          </a:p>
          <a:p>
            <a:endParaRPr lang="es-MX" dirty="0"/>
          </a:p>
        </p:txBody>
      </p:sp>
      <p:pic>
        <p:nvPicPr>
          <p:cNvPr id="4" name="3 Imagen" descr="http://upload.wikimedia.org/wikipedia/commons/thumb/8/81/Gray290.png/250px-Gray290.png">
            <a:hlinkClick r:id="rId3"/>
          </p:cNvPr>
          <p:cNvPicPr/>
          <p:nvPr/>
        </p:nvPicPr>
        <p:blipFill>
          <a:blip r:embed="rId4" cstate="print"/>
          <a:srcRect/>
          <a:stretch>
            <a:fillRect/>
          </a:stretch>
        </p:blipFill>
        <p:spPr bwMode="auto">
          <a:xfrm>
            <a:off x="2357422" y="3500438"/>
            <a:ext cx="6786578" cy="3357562"/>
          </a:xfrm>
          <a:prstGeom prst="rect">
            <a:avLst/>
          </a:prstGeom>
          <a:noFill/>
          <a:ln w="9525">
            <a:noFill/>
            <a:miter lim="800000"/>
            <a:headEnd/>
            <a:tailEnd/>
          </a:ln>
        </p:spPr>
      </p:pic>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Las </a:t>
            </a:r>
            <a:r>
              <a:rPr lang="es-MX" b="1" dirty="0" smtClean="0"/>
              <a:t>falanges del pie</a:t>
            </a:r>
            <a:r>
              <a:rPr lang="es-MX" dirty="0" smtClean="0"/>
              <a:t> (</a:t>
            </a:r>
            <a:r>
              <a:rPr lang="es-MX" i="1" dirty="0" err="1" smtClean="0"/>
              <a:t>Phalanges</a:t>
            </a:r>
            <a:r>
              <a:rPr lang="es-MX" i="1" dirty="0" smtClean="0"/>
              <a:t> </a:t>
            </a:r>
            <a:r>
              <a:rPr lang="es-MX" i="1" dirty="0" err="1" smtClean="0"/>
              <a:t>digitorum</a:t>
            </a:r>
            <a:r>
              <a:rPr lang="es-MX" i="1" dirty="0" smtClean="0"/>
              <a:t> </a:t>
            </a:r>
            <a:r>
              <a:rPr lang="es-MX" i="1" dirty="0" err="1" smtClean="0"/>
              <a:t>pedis</a:t>
            </a:r>
            <a:r>
              <a:rPr lang="es-MX" dirty="0" smtClean="0"/>
              <a:t>) son </a:t>
            </a:r>
            <a:r>
              <a:rPr lang="es-MX" dirty="0" smtClean="0">
                <a:hlinkClick r:id="rId2" tooltip="Hueso"/>
              </a:rPr>
              <a:t>huesos</a:t>
            </a:r>
            <a:r>
              <a:rPr lang="es-MX" dirty="0" smtClean="0"/>
              <a:t> largos, en número de tres para cada </a:t>
            </a:r>
            <a:r>
              <a:rPr lang="es-MX" dirty="0" smtClean="0">
                <a:hlinkClick r:id="rId3" tooltip="Dedo"/>
              </a:rPr>
              <a:t>dedo</a:t>
            </a:r>
            <a:r>
              <a:rPr lang="es-MX" dirty="0" smtClean="0"/>
              <a:t> (excepto el </a:t>
            </a:r>
            <a:r>
              <a:rPr lang="es-MX" dirty="0" smtClean="0">
                <a:hlinkClick r:id="rId4" tooltip="Dedo gordo"/>
              </a:rPr>
              <a:t>gordo</a:t>
            </a:r>
            <a:r>
              <a:rPr lang="es-MX" dirty="0" smtClean="0"/>
              <a:t>, que tiene sólo dos), denominados 1, 2 y 3 o </a:t>
            </a:r>
            <a:r>
              <a:rPr lang="es-MX" i="1" dirty="0" smtClean="0"/>
              <a:t>falange proximal</a:t>
            </a:r>
            <a:r>
              <a:rPr lang="es-MX" dirty="0" smtClean="0"/>
              <a:t>, </a:t>
            </a:r>
            <a:r>
              <a:rPr lang="es-MX" i="1" dirty="0" smtClean="0"/>
              <a:t>falange media</a:t>
            </a:r>
            <a:r>
              <a:rPr lang="es-MX" dirty="0" smtClean="0"/>
              <a:t> y </a:t>
            </a:r>
            <a:r>
              <a:rPr lang="es-MX" i="1" dirty="0" smtClean="0"/>
              <a:t>falange distal</a:t>
            </a:r>
            <a:r>
              <a:rPr lang="es-MX" dirty="0" smtClean="0"/>
              <a:t> respectivamente; constan de un cuerpo y dos extremos, anterior y posterior, articulares ambos en 1 y 2 , y sólo el posterior en el 3.</a:t>
            </a:r>
          </a:p>
          <a:p>
            <a:pPr>
              <a:buNone/>
            </a:pPr>
            <a:endParaRPr lang="es-MX" dirty="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85000" lnSpcReduction="20000"/>
          </a:bodyPr>
          <a:lstStyle/>
          <a:p>
            <a:r>
              <a:rPr lang="es-MX" dirty="0" smtClean="0"/>
              <a:t>Separadas de la cara anterior por los </a:t>
            </a:r>
            <a:r>
              <a:rPr lang="es-MX" i="1" dirty="0" smtClean="0"/>
              <a:t>bordes interno</a:t>
            </a:r>
            <a:r>
              <a:rPr lang="es-MX" dirty="0" smtClean="0"/>
              <a:t> y </a:t>
            </a:r>
            <a:r>
              <a:rPr lang="es-MX" i="1" dirty="0" smtClean="0"/>
              <a:t>externo</a:t>
            </a:r>
            <a:r>
              <a:rPr lang="es-MX" dirty="0" smtClean="0"/>
              <a:t> se muestran las otras dos caras del fémur, la interna y externa, o mejor, la </a:t>
            </a:r>
            <a:r>
              <a:rPr lang="es-MX" dirty="0" err="1" smtClean="0"/>
              <a:t>posterointerna</a:t>
            </a:r>
            <a:r>
              <a:rPr lang="es-MX" dirty="0" smtClean="0"/>
              <a:t> y </a:t>
            </a:r>
            <a:r>
              <a:rPr lang="es-MX" dirty="0" err="1" smtClean="0"/>
              <a:t>posteroexterna</a:t>
            </a:r>
            <a:r>
              <a:rPr lang="es-MX" dirty="0" smtClean="0"/>
              <a:t>, que prestan inserción al </a:t>
            </a:r>
            <a:r>
              <a:rPr lang="es-MX" u="sng" dirty="0" smtClean="0">
                <a:hlinkClick r:id="rId2" tooltip="Crural (aún no redactado)"/>
              </a:rPr>
              <a:t>crural</a:t>
            </a:r>
            <a:r>
              <a:rPr lang="es-MX" dirty="0" smtClean="0"/>
              <a:t>. El </a:t>
            </a:r>
            <a:r>
              <a:rPr lang="es-MX" u="sng" dirty="0" smtClean="0">
                <a:hlinkClick r:id="rId3" tooltip="Vasto interno"/>
              </a:rPr>
              <a:t>vasto interno</a:t>
            </a:r>
            <a:r>
              <a:rPr lang="es-MX" dirty="0" smtClean="0"/>
              <a:t> y </a:t>
            </a:r>
            <a:r>
              <a:rPr lang="es-MX" u="sng" dirty="0" smtClean="0">
                <a:hlinkClick r:id="rId4" tooltip="Vasto externo"/>
              </a:rPr>
              <a:t>vasto externo</a:t>
            </a:r>
            <a:r>
              <a:rPr lang="es-MX" dirty="0" smtClean="0"/>
              <a:t> las cubren, sin que se inserten en la superficie ósea. Vemos cuan íntimas son las relaciones del fémur con tres de los componentes del </a:t>
            </a:r>
            <a:r>
              <a:rPr lang="es-MX" u="sng" dirty="0" smtClean="0">
                <a:hlinkClick r:id="rId5" tooltip="Cuádriceps crural"/>
              </a:rPr>
              <a:t>cuádriceps crural</a:t>
            </a:r>
            <a:r>
              <a:rPr lang="es-MX" dirty="0" smtClean="0"/>
              <a:t>.</a:t>
            </a:r>
          </a:p>
          <a:p>
            <a:r>
              <a:rPr lang="es-MX" dirty="0" smtClean="0"/>
              <a:t>De los bordes, el interno y externo están poco marcados, de forma que las caras anterior y </a:t>
            </a:r>
            <a:r>
              <a:rPr lang="es-MX" dirty="0" err="1" smtClean="0"/>
              <a:t>posterolaterales</a:t>
            </a:r>
            <a:r>
              <a:rPr lang="es-MX" dirty="0" smtClean="0"/>
              <a:t> carecen de límites claros. El </a:t>
            </a:r>
            <a:r>
              <a:rPr lang="es-MX" i="1" dirty="0" smtClean="0"/>
              <a:t>borde posterior</a:t>
            </a:r>
            <a:r>
              <a:rPr lang="es-MX" dirty="0" smtClean="0"/>
              <a:t>, sin embargo, es notable: la </a:t>
            </a:r>
            <a:r>
              <a:rPr lang="es-MX" i="1" dirty="0" smtClean="0"/>
              <a:t>línea áspera</a:t>
            </a:r>
            <a:r>
              <a:rPr lang="es-MX" dirty="0" smtClean="0"/>
              <a:t>.</a:t>
            </a:r>
          </a:p>
          <a:p>
            <a:endParaRPr lang="es-MX"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Scheme human hand bones-es-Com.svg">
            <a:hlinkClick r:id="rId2"/>
          </p:cNvPr>
          <p:cNvPicPr/>
          <p:nvPr/>
        </p:nvPicPr>
        <p:blipFill>
          <a:blip r:embed="rId3" cstate="print"/>
          <a:srcRect/>
          <a:stretch>
            <a:fillRect/>
          </a:stretch>
        </p:blipFill>
        <p:spPr bwMode="auto">
          <a:xfrm>
            <a:off x="2357422" y="3143248"/>
            <a:ext cx="3429004" cy="3714753"/>
          </a:xfrm>
          <a:prstGeom prst="rect">
            <a:avLst/>
          </a:prstGeom>
          <a:noFill/>
          <a:ln w="9525">
            <a:noFill/>
            <a:miter lim="800000"/>
            <a:headEnd/>
            <a:tailEnd/>
          </a:ln>
        </p:spPr>
      </p:pic>
      <p:sp>
        <p:nvSpPr>
          <p:cNvPr id="2" name="1 Título"/>
          <p:cNvSpPr>
            <a:spLocks noGrp="1"/>
          </p:cNvSpPr>
          <p:nvPr>
            <p:ph type="title"/>
          </p:nvPr>
        </p:nvSpPr>
        <p:spPr>
          <a:xfrm>
            <a:off x="285720" y="285728"/>
            <a:ext cx="8072494" cy="785818"/>
          </a:xfrm>
        </p:spPr>
        <p:txBody>
          <a:bodyPr/>
          <a:lstStyle/>
          <a:p>
            <a:r>
              <a:rPr lang="es-MX" b="1" u="sng" dirty="0" smtClean="0">
                <a:hlinkClick r:id="rId4" tooltip="Mano"/>
              </a:rPr>
              <a:t>Mano</a:t>
            </a:r>
            <a:r>
              <a:rPr lang="es-MX" b="1" dirty="0" smtClean="0"/>
              <a:t>: carpo y metacarpo (26)</a:t>
            </a:r>
            <a:br>
              <a:rPr lang="es-MX" b="1" dirty="0" smtClean="0"/>
            </a:br>
            <a:r>
              <a:rPr lang="es-MX" dirty="0" smtClean="0"/>
              <a:t/>
            </a:r>
            <a:br>
              <a:rPr lang="es-MX" dirty="0" smtClean="0"/>
            </a:br>
            <a:r>
              <a:rPr lang="es-MX" dirty="0" smtClean="0"/>
              <a:t/>
            </a:r>
            <a:br>
              <a:rPr lang="es-MX" dirty="0" smtClean="0"/>
            </a:br>
            <a:r>
              <a:rPr lang="es-MX" b="1" dirty="0" smtClean="0"/>
              <a:t/>
            </a:r>
            <a:br>
              <a:rPr lang="es-MX" b="1" dirty="0" smtClean="0"/>
            </a:br>
            <a:endParaRPr lang="es-MX" dirty="0"/>
          </a:p>
        </p:txBody>
      </p:sp>
      <p:sp>
        <p:nvSpPr>
          <p:cNvPr id="3" name="2 Marcador de contenido"/>
          <p:cNvSpPr>
            <a:spLocks noGrp="1"/>
          </p:cNvSpPr>
          <p:nvPr>
            <p:ph sz="quarter" idx="2"/>
          </p:nvPr>
        </p:nvSpPr>
        <p:spPr>
          <a:xfrm>
            <a:off x="0" y="1285860"/>
            <a:ext cx="4500562" cy="5572141"/>
          </a:xfrm>
        </p:spPr>
        <p:txBody>
          <a:bodyPr>
            <a:normAutofit/>
          </a:bodyPr>
          <a:lstStyle/>
          <a:p>
            <a:r>
              <a:rPr lang="es-MX" b="1" u="sng" dirty="0" smtClean="0">
                <a:hlinkClick r:id="rId5" tooltip="Carpo"/>
              </a:rPr>
              <a:t>Carpo</a:t>
            </a:r>
            <a:r>
              <a:rPr lang="es-MX" b="1" u="sng" baseline="30000" dirty="0" smtClean="0">
                <a:hlinkClick r:id="rId6"/>
              </a:rPr>
              <a:t>[8]</a:t>
            </a:r>
            <a:r>
              <a:rPr lang="es-MX" b="1" dirty="0" smtClean="0"/>
              <a:t> (16)</a:t>
            </a:r>
            <a:r>
              <a:rPr lang="es-MX" b="1" dirty="0" smtClean="0">
                <a:hlinkClick r:id="rId6"/>
              </a:rPr>
              <a:t> </a:t>
            </a:r>
            <a:endParaRPr lang="es-MX" b="1" dirty="0" smtClean="0"/>
          </a:p>
          <a:p>
            <a:endParaRPr lang="es-MX" b="1" u="sng" dirty="0" smtClean="0">
              <a:hlinkClick r:id="rId7" tooltip="Ganchoso (hueso)"/>
            </a:endParaRPr>
          </a:p>
          <a:p>
            <a:r>
              <a:rPr lang="es-MX" u="sng" dirty="0" smtClean="0">
                <a:hlinkClick r:id="rId7" tooltip="Ganchoso (hueso)"/>
              </a:rPr>
              <a:t>Ganchoso</a:t>
            </a:r>
            <a:r>
              <a:rPr lang="es-MX" u="sng" baseline="30000" dirty="0" smtClean="0">
                <a:hlinkClick r:id="rId6"/>
              </a:rPr>
              <a:t>[10]</a:t>
            </a:r>
            <a:r>
              <a:rPr lang="es-MX" dirty="0" smtClean="0"/>
              <a:t> (</a:t>
            </a:r>
            <a:r>
              <a:rPr lang="es-MX" b="1" dirty="0" smtClean="0"/>
              <a:t>2</a:t>
            </a:r>
            <a:r>
              <a:rPr lang="es-MX" dirty="0" smtClean="0"/>
              <a:t>)</a:t>
            </a:r>
            <a:br>
              <a:rPr lang="es-MX" dirty="0" smtClean="0"/>
            </a:br>
            <a:r>
              <a:rPr lang="es-MX" u="sng" dirty="0" smtClean="0">
                <a:hlinkClick r:id="rId8" tooltip="Pisiforme"/>
              </a:rPr>
              <a:t>Pisiforme</a:t>
            </a:r>
            <a:r>
              <a:rPr lang="es-MX" dirty="0" smtClean="0"/>
              <a:t> (</a:t>
            </a:r>
            <a:r>
              <a:rPr lang="es-MX" b="1" dirty="0" smtClean="0"/>
              <a:t>2</a:t>
            </a:r>
            <a:r>
              <a:rPr lang="es-MX" dirty="0" smtClean="0"/>
              <a:t>)</a:t>
            </a:r>
            <a:br>
              <a:rPr lang="es-MX" dirty="0" smtClean="0"/>
            </a:br>
            <a:r>
              <a:rPr lang="es-MX" u="sng" dirty="0" smtClean="0">
                <a:hlinkClick r:id="rId9" tooltip="Piramidal (hueso)"/>
              </a:rPr>
              <a:t>Piramidal</a:t>
            </a:r>
            <a:r>
              <a:rPr lang="es-MX" dirty="0" smtClean="0"/>
              <a:t> (</a:t>
            </a:r>
            <a:r>
              <a:rPr lang="es-MX" b="1" dirty="0" smtClean="0"/>
              <a:t>2</a:t>
            </a:r>
            <a:r>
              <a:rPr lang="es-MX" dirty="0" smtClean="0"/>
              <a:t>)</a:t>
            </a:r>
            <a:br>
              <a:rPr lang="es-MX" dirty="0" smtClean="0"/>
            </a:br>
            <a:r>
              <a:rPr lang="es-MX" u="sng" dirty="0" smtClean="0">
                <a:hlinkClick r:id="rId10" tooltip="Semilunar (hueso)"/>
              </a:rPr>
              <a:t>Semilunar</a:t>
            </a:r>
            <a:r>
              <a:rPr lang="es-MX" dirty="0" smtClean="0"/>
              <a:t> (</a:t>
            </a:r>
            <a:r>
              <a:rPr lang="es-MX" b="1" dirty="0" smtClean="0"/>
              <a:t>2</a:t>
            </a:r>
            <a:r>
              <a:rPr lang="es-MX" dirty="0" smtClean="0"/>
              <a:t>)</a:t>
            </a:r>
            <a:br>
              <a:rPr lang="es-MX" dirty="0" smtClean="0"/>
            </a:br>
            <a:r>
              <a:rPr lang="es-MX" u="sng" dirty="0" smtClean="0">
                <a:hlinkClick r:id="rId11" tooltip="Grande (hueso)"/>
              </a:rPr>
              <a:t>Grande</a:t>
            </a:r>
            <a:r>
              <a:rPr lang="es-MX" dirty="0" smtClean="0"/>
              <a:t> (</a:t>
            </a:r>
            <a:r>
              <a:rPr lang="es-MX" b="1" dirty="0" smtClean="0"/>
              <a:t>2</a:t>
            </a:r>
            <a:r>
              <a:rPr lang="es-MX" dirty="0" smtClean="0"/>
              <a:t>)</a:t>
            </a:r>
            <a:br>
              <a:rPr lang="es-MX" dirty="0" smtClean="0"/>
            </a:br>
            <a:r>
              <a:rPr lang="es-MX" u="sng" dirty="0" smtClean="0">
                <a:hlinkClick r:id="rId12" tooltip="Escafoides (carpo)"/>
              </a:rPr>
              <a:t>Escafoides</a:t>
            </a:r>
            <a:r>
              <a:rPr lang="es-MX" dirty="0" smtClean="0"/>
              <a:t> (</a:t>
            </a:r>
            <a:r>
              <a:rPr lang="es-MX" b="1" dirty="0" smtClean="0"/>
              <a:t>2</a:t>
            </a:r>
            <a:r>
              <a:rPr lang="es-MX" dirty="0" smtClean="0"/>
              <a:t>)</a:t>
            </a:r>
            <a:br>
              <a:rPr lang="es-MX" dirty="0" smtClean="0"/>
            </a:br>
            <a:r>
              <a:rPr lang="es-MX" u="sng" dirty="0" smtClean="0">
                <a:hlinkClick r:id="rId13" tooltip="Trapecio (hueso)"/>
              </a:rPr>
              <a:t>Trapecio</a:t>
            </a:r>
            <a:r>
              <a:rPr lang="es-MX" dirty="0" smtClean="0"/>
              <a:t> (</a:t>
            </a:r>
            <a:r>
              <a:rPr lang="es-MX" b="1" dirty="0" smtClean="0"/>
              <a:t>2</a:t>
            </a:r>
            <a:r>
              <a:rPr lang="es-MX" dirty="0" smtClean="0"/>
              <a:t>)</a:t>
            </a:r>
            <a:br>
              <a:rPr lang="es-MX" dirty="0" smtClean="0"/>
            </a:br>
            <a:r>
              <a:rPr lang="es-MX" u="sng" dirty="0" smtClean="0">
                <a:hlinkClick r:id="rId14" tooltip="Trapezoide (hueso)"/>
              </a:rPr>
              <a:t>Trapezoide</a:t>
            </a:r>
            <a:r>
              <a:rPr lang="es-MX" dirty="0" smtClean="0"/>
              <a:t> (</a:t>
            </a:r>
            <a:r>
              <a:rPr lang="es-MX" b="1" dirty="0" smtClean="0"/>
              <a:t>2</a:t>
            </a:r>
            <a:r>
              <a:rPr lang="es-MX" dirty="0" smtClean="0"/>
              <a:t>)</a:t>
            </a:r>
          </a:p>
        </p:txBody>
      </p:sp>
      <p:sp>
        <p:nvSpPr>
          <p:cNvPr id="6" name="5 Marcador de contenido"/>
          <p:cNvSpPr>
            <a:spLocks noGrp="1"/>
          </p:cNvSpPr>
          <p:nvPr>
            <p:ph sz="quarter" idx="4"/>
          </p:nvPr>
        </p:nvSpPr>
        <p:spPr>
          <a:xfrm>
            <a:off x="4857752" y="1285860"/>
            <a:ext cx="4286248" cy="5572139"/>
          </a:xfrm>
        </p:spPr>
        <p:txBody>
          <a:bodyPr/>
          <a:lstStyle/>
          <a:p>
            <a:r>
              <a:rPr lang="es-MX" b="1" u="sng" dirty="0" smtClean="0">
                <a:hlinkClick r:id="rId15" tooltip="Metacarpo"/>
              </a:rPr>
              <a:t>Metacarpo</a:t>
            </a:r>
            <a:r>
              <a:rPr lang="es-MX" b="1" u="sng" baseline="30000" dirty="0" smtClean="0">
                <a:hlinkClick r:id="rId6"/>
              </a:rPr>
              <a:t>[9]</a:t>
            </a:r>
            <a:r>
              <a:rPr lang="es-MX" b="1" dirty="0" smtClean="0"/>
              <a:t> (10)</a:t>
            </a:r>
            <a:r>
              <a:rPr lang="es-MX" b="1" dirty="0" smtClean="0">
                <a:hlinkClick r:id="rId6"/>
              </a:rPr>
              <a:t> </a:t>
            </a:r>
            <a:endParaRPr lang="es-MX" b="1" dirty="0" smtClean="0"/>
          </a:p>
          <a:p>
            <a:endParaRPr lang="es-MX" b="1" u="sng" dirty="0" smtClean="0">
              <a:hlinkClick r:id="rId15" tooltip="Metacarpo"/>
            </a:endParaRPr>
          </a:p>
          <a:p>
            <a:r>
              <a:rPr lang="es-MX" u="sng" dirty="0" smtClean="0">
                <a:hlinkClick r:id="rId15" tooltip="Metacarpo"/>
              </a:rPr>
              <a:t>Primer metacarpiano</a:t>
            </a:r>
            <a:r>
              <a:rPr lang="es-MX" dirty="0" smtClean="0"/>
              <a:t> (</a:t>
            </a:r>
            <a:r>
              <a:rPr lang="es-MX" b="1" dirty="0" smtClean="0"/>
              <a:t>2</a:t>
            </a:r>
            <a:r>
              <a:rPr lang="es-MX" dirty="0" smtClean="0"/>
              <a:t>)</a:t>
            </a:r>
            <a:br>
              <a:rPr lang="es-MX" dirty="0" smtClean="0"/>
            </a:br>
            <a:r>
              <a:rPr lang="es-MX" u="sng" dirty="0" smtClean="0">
                <a:hlinkClick r:id="rId15" tooltip="Metacarpo"/>
              </a:rPr>
              <a:t>Segundo metacarpiano</a:t>
            </a:r>
            <a:r>
              <a:rPr lang="es-MX" dirty="0" smtClean="0"/>
              <a:t> (</a:t>
            </a:r>
            <a:r>
              <a:rPr lang="es-MX" b="1" dirty="0" smtClean="0"/>
              <a:t>2</a:t>
            </a:r>
            <a:r>
              <a:rPr lang="es-MX" dirty="0" smtClean="0"/>
              <a:t>)</a:t>
            </a:r>
            <a:br>
              <a:rPr lang="es-MX" dirty="0" smtClean="0"/>
            </a:br>
            <a:r>
              <a:rPr lang="es-MX" u="sng" dirty="0" smtClean="0">
                <a:hlinkClick r:id="rId15" tooltip="Metacarpo"/>
              </a:rPr>
              <a:t>Tercer metacarpiano</a:t>
            </a:r>
            <a:r>
              <a:rPr lang="es-MX" dirty="0" smtClean="0"/>
              <a:t> (</a:t>
            </a:r>
            <a:r>
              <a:rPr lang="es-MX" b="1" dirty="0" smtClean="0"/>
              <a:t>2</a:t>
            </a:r>
            <a:r>
              <a:rPr lang="es-MX" dirty="0" smtClean="0"/>
              <a:t>)</a:t>
            </a:r>
            <a:br>
              <a:rPr lang="es-MX" dirty="0" smtClean="0"/>
            </a:br>
            <a:r>
              <a:rPr lang="es-MX" u="sng" dirty="0" smtClean="0">
                <a:hlinkClick r:id="rId15" tooltip="Metacarpo"/>
              </a:rPr>
              <a:t>Cuarto metacarpiano</a:t>
            </a:r>
            <a:r>
              <a:rPr lang="es-MX" dirty="0" smtClean="0"/>
              <a:t> (</a:t>
            </a:r>
            <a:r>
              <a:rPr lang="es-MX" b="1" dirty="0" smtClean="0"/>
              <a:t>2</a:t>
            </a:r>
            <a:r>
              <a:rPr lang="es-MX" dirty="0" smtClean="0"/>
              <a:t>)</a:t>
            </a:r>
            <a:br>
              <a:rPr lang="es-MX" dirty="0" smtClean="0"/>
            </a:br>
            <a:r>
              <a:rPr lang="es-MX" u="sng" dirty="0" smtClean="0">
                <a:hlinkClick r:id="rId15" tooltip="Metacarpo"/>
              </a:rPr>
              <a:t>Quinto metacarpiano</a:t>
            </a:r>
            <a:r>
              <a:rPr lang="es-MX" dirty="0" smtClean="0"/>
              <a:t> (</a:t>
            </a:r>
            <a:r>
              <a:rPr lang="es-MX" b="1" dirty="0" smtClean="0"/>
              <a:t>2</a:t>
            </a:r>
            <a:r>
              <a:rPr lang="es-MX" dirty="0" smtClean="0"/>
              <a:t>)</a:t>
            </a:r>
          </a:p>
          <a:p>
            <a:endParaRPr lang="es-MX" dirty="0" smtClean="0"/>
          </a:p>
          <a:p>
            <a:endParaRPr lang="es-MX" dirty="0"/>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a:xfrm>
            <a:off x="642910" y="0"/>
            <a:ext cx="8043890" cy="1071546"/>
          </a:xfrm>
        </p:spPr>
        <p:txBody>
          <a:bodyPr/>
          <a:lstStyle/>
          <a:p>
            <a:r>
              <a:rPr lang="es-MX" b="1" u="sng" dirty="0" smtClean="0">
                <a:hlinkClick r:id="rId2" tooltip="Mano"/>
              </a:rPr>
              <a:t>Mano</a:t>
            </a:r>
            <a:r>
              <a:rPr lang="es-MX" b="1" dirty="0" smtClean="0"/>
              <a:t>: </a:t>
            </a:r>
            <a:r>
              <a:rPr lang="es-MX" b="1" u="sng" dirty="0" smtClean="0">
                <a:hlinkClick r:id="rId3" tooltip="Dedo"/>
              </a:rPr>
              <a:t>dedos</a:t>
            </a:r>
            <a:r>
              <a:rPr lang="es-MX" b="1" dirty="0" smtClean="0"/>
              <a:t> (</a:t>
            </a:r>
            <a:r>
              <a:rPr lang="es-MX" b="1" u="sng" dirty="0" smtClean="0">
                <a:hlinkClick r:id="rId4" tooltip="Falanges de la mano"/>
              </a:rPr>
              <a:t>falanges</a:t>
            </a:r>
            <a:r>
              <a:rPr lang="es-MX" b="1" dirty="0" smtClean="0"/>
              <a:t>) (28)</a:t>
            </a:r>
            <a:br>
              <a:rPr lang="es-MX" b="1" dirty="0" smtClean="0"/>
            </a:br>
            <a:endParaRPr lang="es-MX" dirty="0"/>
          </a:p>
        </p:txBody>
      </p:sp>
      <p:sp>
        <p:nvSpPr>
          <p:cNvPr id="10" name="9 Marcador de contenido"/>
          <p:cNvSpPr>
            <a:spLocks noGrp="1"/>
          </p:cNvSpPr>
          <p:nvPr>
            <p:ph idx="1"/>
          </p:nvPr>
        </p:nvSpPr>
        <p:spPr>
          <a:xfrm>
            <a:off x="214282" y="785794"/>
            <a:ext cx="8929718" cy="6072206"/>
          </a:xfrm>
        </p:spPr>
        <p:txBody>
          <a:bodyPr>
            <a:normAutofit fontScale="85000" lnSpcReduction="20000"/>
          </a:bodyPr>
          <a:lstStyle/>
          <a:p>
            <a:r>
              <a:rPr lang="es-MX" b="1" u="sng" dirty="0" smtClean="0">
                <a:hlinkClick r:id="rId5" tooltip="Falanges proximales"/>
              </a:rPr>
              <a:t>Falanges proximales o primarias</a:t>
            </a:r>
            <a:r>
              <a:rPr lang="es-MX" b="1" dirty="0" smtClean="0"/>
              <a:t> (10)</a:t>
            </a:r>
            <a:r>
              <a:rPr lang="es-MX" b="1" dirty="0" smtClean="0">
                <a:hlinkClick r:id="rId6"/>
              </a:rPr>
              <a:t> </a:t>
            </a:r>
            <a:endParaRPr lang="es-MX" dirty="0" smtClean="0"/>
          </a:p>
          <a:p>
            <a:r>
              <a:rPr lang="es-MX" b="1" u="sng" dirty="0" smtClean="0">
                <a:hlinkClick r:id="rId7" tooltip="Falanges medias"/>
              </a:rPr>
              <a:t>Falanges medias o secundarias</a:t>
            </a:r>
            <a:r>
              <a:rPr lang="es-MX" b="1" dirty="0" smtClean="0"/>
              <a:t> (8)</a:t>
            </a:r>
            <a:r>
              <a:rPr lang="es-MX" b="1" dirty="0" smtClean="0">
                <a:hlinkClick r:id="rId6"/>
              </a:rPr>
              <a:t> </a:t>
            </a:r>
            <a:endParaRPr lang="es-MX" dirty="0" smtClean="0"/>
          </a:p>
          <a:p>
            <a:r>
              <a:rPr lang="es-MX" b="1" u="sng" dirty="0" smtClean="0">
                <a:hlinkClick r:id="rId8" tooltip="Falanges distales"/>
              </a:rPr>
              <a:t>Falanges distales o terciarias</a:t>
            </a:r>
            <a:r>
              <a:rPr lang="es-MX" b="1" dirty="0" smtClean="0"/>
              <a:t> (10)</a:t>
            </a:r>
            <a:r>
              <a:rPr lang="es-MX" b="1" dirty="0" smtClean="0">
                <a:hlinkClick r:id="rId6"/>
              </a:rPr>
              <a:t> </a:t>
            </a:r>
            <a:endParaRPr lang="es-MX" dirty="0" smtClean="0"/>
          </a:p>
          <a:p>
            <a:r>
              <a:rPr lang="es-MX" u="sng" dirty="0" smtClean="0">
                <a:hlinkClick r:id="rId5" tooltip="Falanges proximales"/>
              </a:rPr>
              <a:t>Falange proximal I de la mano</a:t>
            </a:r>
            <a:r>
              <a:rPr lang="es-MX" dirty="0" smtClean="0"/>
              <a:t> (</a:t>
            </a:r>
            <a:r>
              <a:rPr lang="es-MX" b="1" dirty="0" smtClean="0"/>
              <a:t>2</a:t>
            </a:r>
            <a:r>
              <a:rPr lang="es-MX" dirty="0" smtClean="0"/>
              <a:t>)</a:t>
            </a:r>
            <a:br>
              <a:rPr lang="es-MX" dirty="0" smtClean="0"/>
            </a:br>
            <a:r>
              <a:rPr lang="es-MX" u="sng" dirty="0" smtClean="0">
                <a:hlinkClick r:id="rId5" tooltip="Falanges proximales"/>
              </a:rPr>
              <a:t>Falange proximal II de la mano</a:t>
            </a:r>
            <a:r>
              <a:rPr lang="es-MX" dirty="0" smtClean="0"/>
              <a:t> (</a:t>
            </a:r>
            <a:r>
              <a:rPr lang="es-MX" b="1" dirty="0" smtClean="0"/>
              <a:t>2</a:t>
            </a:r>
            <a:r>
              <a:rPr lang="es-MX" dirty="0" smtClean="0"/>
              <a:t>)</a:t>
            </a:r>
            <a:br>
              <a:rPr lang="es-MX" dirty="0" smtClean="0"/>
            </a:br>
            <a:r>
              <a:rPr lang="es-MX" u="sng" dirty="0" smtClean="0">
                <a:hlinkClick r:id="rId5" tooltip="Falanges proximales"/>
              </a:rPr>
              <a:t>Falange proximal III de la mano</a:t>
            </a:r>
            <a:r>
              <a:rPr lang="es-MX" dirty="0" smtClean="0"/>
              <a:t> (</a:t>
            </a:r>
            <a:r>
              <a:rPr lang="es-MX" b="1" dirty="0" smtClean="0"/>
              <a:t>2</a:t>
            </a:r>
            <a:r>
              <a:rPr lang="es-MX" dirty="0" smtClean="0"/>
              <a:t>)</a:t>
            </a:r>
            <a:br>
              <a:rPr lang="es-MX" dirty="0" smtClean="0"/>
            </a:br>
            <a:r>
              <a:rPr lang="es-MX" u="sng" dirty="0" smtClean="0">
                <a:hlinkClick r:id="rId5" tooltip="Falanges proximales"/>
              </a:rPr>
              <a:t>Falange proximal IV de la mano</a:t>
            </a:r>
            <a:r>
              <a:rPr lang="es-MX" dirty="0" smtClean="0"/>
              <a:t> (</a:t>
            </a:r>
            <a:r>
              <a:rPr lang="es-MX" b="1" dirty="0" smtClean="0"/>
              <a:t>2</a:t>
            </a:r>
            <a:r>
              <a:rPr lang="es-MX" dirty="0" smtClean="0"/>
              <a:t>)</a:t>
            </a:r>
            <a:br>
              <a:rPr lang="es-MX" dirty="0" smtClean="0"/>
            </a:br>
            <a:r>
              <a:rPr lang="es-MX" u="sng" dirty="0" smtClean="0">
                <a:hlinkClick r:id="rId5" tooltip="Falanges proximales"/>
              </a:rPr>
              <a:t>Falange proximal V de la mano</a:t>
            </a:r>
            <a:r>
              <a:rPr lang="es-MX" dirty="0" smtClean="0"/>
              <a:t> (</a:t>
            </a:r>
            <a:r>
              <a:rPr lang="es-MX" b="1" dirty="0" smtClean="0"/>
              <a:t>2</a:t>
            </a:r>
            <a:r>
              <a:rPr lang="es-MX" dirty="0" smtClean="0"/>
              <a:t>)</a:t>
            </a:r>
          </a:p>
          <a:p>
            <a:r>
              <a:rPr lang="es-MX" u="sng" dirty="0" smtClean="0">
                <a:hlinkClick r:id="rId7" tooltip="Falanges medias"/>
              </a:rPr>
              <a:t>Falange media II de la mano</a:t>
            </a:r>
            <a:r>
              <a:rPr lang="es-MX" dirty="0" smtClean="0"/>
              <a:t> (</a:t>
            </a:r>
            <a:r>
              <a:rPr lang="es-MX" b="1" dirty="0" smtClean="0"/>
              <a:t>2</a:t>
            </a:r>
            <a:r>
              <a:rPr lang="es-MX" dirty="0" smtClean="0"/>
              <a:t>)</a:t>
            </a:r>
            <a:br>
              <a:rPr lang="es-MX" dirty="0" smtClean="0"/>
            </a:br>
            <a:r>
              <a:rPr lang="es-MX" u="sng" dirty="0" smtClean="0">
                <a:hlinkClick r:id="rId7" tooltip="Falanges medias"/>
              </a:rPr>
              <a:t>Falange media III de la mano</a:t>
            </a:r>
            <a:r>
              <a:rPr lang="es-MX" dirty="0" smtClean="0"/>
              <a:t> (</a:t>
            </a:r>
            <a:r>
              <a:rPr lang="es-MX" b="1" dirty="0" smtClean="0"/>
              <a:t>2</a:t>
            </a:r>
            <a:r>
              <a:rPr lang="es-MX" dirty="0" smtClean="0"/>
              <a:t>)</a:t>
            </a:r>
            <a:br>
              <a:rPr lang="es-MX" dirty="0" smtClean="0"/>
            </a:br>
            <a:r>
              <a:rPr lang="es-MX" u="sng" dirty="0" smtClean="0">
                <a:hlinkClick r:id="rId7" tooltip="Falanges medias"/>
              </a:rPr>
              <a:t>Falange media IV de la mano</a:t>
            </a:r>
            <a:r>
              <a:rPr lang="es-MX" dirty="0" smtClean="0"/>
              <a:t> (</a:t>
            </a:r>
            <a:r>
              <a:rPr lang="es-MX" b="1" dirty="0" smtClean="0"/>
              <a:t>2</a:t>
            </a:r>
            <a:r>
              <a:rPr lang="es-MX" dirty="0" smtClean="0"/>
              <a:t>)</a:t>
            </a:r>
            <a:br>
              <a:rPr lang="es-MX" dirty="0" smtClean="0"/>
            </a:br>
            <a:r>
              <a:rPr lang="es-MX" u="sng" dirty="0" smtClean="0">
                <a:hlinkClick r:id="rId7" tooltip="Falanges medias"/>
              </a:rPr>
              <a:t>Falange media V de la mano</a:t>
            </a:r>
            <a:r>
              <a:rPr lang="es-MX" dirty="0" smtClean="0"/>
              <a:t> (</a:t>
            </a:r>
            <a:r>
              <a:rPr lang="es-MX" b="1" dirty="0" smtClean="0"/>
              <a:t>2</a:t>
            </a:r>
            <a:r>
              <a:rPr lang="es-MX" dirty="0" smtClean="0"/>
              <a:t>)</a:t>
            </a:r>
          </a:p>
          <a:p>
            <a:r>
              <a:rPr lang="es-MX" u="sng" dirty="0" smtClean="0">
                <a:hlinkClick r:id="rId8" tooltip="Falanges distales"/>
              </a:rPr>
              <a:t>Falange distal I de la mano</a:t>
            </a:r>
            <a:r>
              <a:rPr lang="es-MX" dirty="0" smtClean="0"/>
              <a:t> (</a:t>
            </a:r>
            <a:r>
              <a:rPr lang="es-MX" b="1" dirty="0" smtClean="0"/>
              <a:t>2</a:t>
            </a:r>
            <a:r>
              <a:rPr lang="es-MX" dirty="0" smtClean="0"/>
              <a:t>)</a:t>
            </a:r>
            <a:br>
              <a:rPr lang="es-MX" dirty="0" smtClean="0"/>
            </a:br>
            <a:r>
              <a:rPr lang="es-MX" u="sng" dirty="0" smtClean="0">
                <a:hlinkClick r:id="rId8" tooltip="Falanges distales"/>
              </a:rPr>
              <a:t>Falange distal II de la mano</a:t>
            </a:r>
            <a:r>
              <a:rPr lang="es-MX" dirty="0" smtClean="0"/>
              <a:t> (</a:t>
            </a:r>
            <a:r>
              <a:rPr lang="es-MX" b="1" dirty="0" smtClean="0"/>
              <a:t>2</a:t>
            </a:r>
            <a:r>
              <a:rPr lang="es-MX" dirty="0" smtClean="0"/>
              <a:t>)</a:t>
            </a:r>
            <a:br>
              <a:rPr lang="es-MX" dirty="0" smtClean="0"/>
            </a:br>
            <a:r>
              <a:rPr lang="es-MX" u="sng" dirty="0" smtClean="0">
                <a:hlinkClick r:id="rId8" tooltip="Falanges distales"/>
              </a:rPr>
              <a:t>Falange distal III de la mano</a:t>
            </a:r>
            <a:r>
              <a:rPr lang="es-MX" dirty="0" smtClean="0"/>
              <a:t> (</a:t>
            </a:r>
            <a:r>
              <a:rPr lang="es-MX" b="1" dirty="0" smtClean="0"/>
              <a:t>2</a:t>
            </a:r>
            <a:r>
              <a:rPr lang="es-MX" dirty="0" smtClean="0"/>
              <a:t>)</a:t>
            </a:r>
            <a:br>
              <a:rPr lang="es-MX" dirty="0" smtClean="0"/>
            </a:br>
            <a:r>
              <a:rPr lang="es-MX" u="sng" dirty="0" smtClean="0">
                <a:hlinkClick r:id="rId8" tooltip="Falanges distales"/>
              </a:rPr>
              <a:t>Falange distal IV de la mano</a:t>
            </a:r>
            <a:r>
              <a:rPr lang="es-MX" dirty="0" smtClean="0"/>
              <a:t> (</a:t>
            </a:r>
            <a:r>
              <a:rPr lang="es-MX" b="1" dirty="0" smtClean="0"/>
              <a:t>2</a:t>
            </a:r>
            <a:r>
              <a:rPr lang="es-MX" dirty="0" smtClean="0"/>
              <a:t>)</a:t>
            </a:r>
            <a:br>
              <a:rPr lang="es-MX" dirty="0" smtClean="0"/>
            </a:br>
            <a:r>
              <a:rPr lang="es-MX" u="sng" dirty="0" smtClean="0">
                <a:hlinkClick r:id="rId8" tooltip="Falanges distales"/>
              </a:rPr>
              <a:t>Falange distal V de la mano</a:t>
            </a:r>
            <a:r>
              <a:rPr lang="es-MX" dirty="0" smtClean="0"/>
              <a:t> (</a:t>
            </a:r>
            <a:r>
              <a:rPr lang="es-MX" b="1" dirty="0" smtClean="0"/>
              <a:t>2</a:t>
            </a:r>
            <a:r>
              <a:rPr lang="es-MX" dirty="0" smtClean="0"/>
              <a:t>)</a:t>
            </a:r>
          </a:p>
          <a:p>
            <a:endParaRPr lang="es-MX" dirty="0"/>
          </a:p>
        </p:txBody>
      </p:sp>
      <p:pic>
        <p:nvPicPr>
          <p:cNvPr id="4" name="3 Imagen" descr="Scheme human hand bones-es-Com.svg">
            <a:hlinkClick r:id="rId9"/>
          </p:cNvPr>
          <p:cNvPicPr/>
          <p:nvPr/>
        </p:nvPicPr>
        <p:blipFill>
          <a:blip r:embed="rId10" cstate="print"/>
          <a:srcRect/>
          <a:stretch>
            <a:fillRect/>
          </a:stretch>
        </p:blipFill>
        <p:spPr bwMode="auto">
          <a:xfrm>
            <a:off x="5286380" y="1785926"/>
            <a:ext cx="3857620" cy="5072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0"/>
            <a:ext cx="8329642" cy="1426464"/>
          </a:xfrm>
        </p:spPr>
        <p:txBody>
          <a:bodyPr/>
          <a:lstStyle/>
          <a:p>
            <a:r>
              <a:rPr lang="es-MX" b="1" u="sng" dirty="0" smtClean="0">
                <a:hlinkClick r:id="rId2" tooltip="Miembro inferior"/>
              </a:rPr>
              <a:t>Miembro o extremidad inferior</a:t>
            </a:r>
            <a:r>
              <a:rPr lang="es-MX" b="1" u="sng" baseline="30000" dirty="0" smtClean="0">
                <a:hlinkClick r:id="rId3"/>
              </a:rPr>
              <a:t>[11]</a:t>
            </a:r>
            <a:r>
              <a:rPr lang="es-MX" b="1" dirty="0" smtClean="0"/>
              <a:t> (60)</a:t>
            </a:r>
            <a:r>
              <a:rPr lang="es-MX" b="1" u="sng" baseline="30000" dirty="0" smtClean="0">
                <a:hlinkClick r:id="rId3"/>
              </a:rPr>
              <a:t>[12]</a:t>
            </a:r>
            <a:r>
              <a:rPr lang="es-MX" b="1" dirty="0" smtClean="0"/>
              <a:t/>
            </a:r>
            <a:br>
              <a:rPr lang="es-MX" b="1" dirty="0" smtClean="0"/>
            </a:br>
            <a:endParaRPr lang="es-MX" dirty="0"/>
          </a:p>
        </p:txBody>
      </p:sp>
      <p:sp>
        <p:nvSpPr>
          <p:cNvPr id="3" name="2 Marcador de contenido"/>
          <p:cNvSpPr>
            <a:spLocks noGrp="1"/>
          </p:cNvSpPr>
          <p:nvPr>
            <p:ph idx="1"/>
          </p:nvPr>
        </p:nvSpPr>
        <p:spPr>
          <a:xfrm>
            <a:off x="0" y="1783560"/>
            <a:ext cx="8686800" cy="5074440"/>
          </a:xfrm>
        </p:spPr>
        <p:txBody>
          <a:bodyPr>
            <a:normAutofit lnSpcReduction="10000"/>
          </a:bodyPr>
          <a:lstStyle/>
          <a:p>
            <a:r>
              <a:rPr lang="es-MX" b="1" u="sng" dirty="0" smtClean="0">
                <a:hlinkClick r:id="rId4" tooltip="Cintura pelviana"/>
              </a:rPr>
              <a:t>Cintura pelviana</a:t>
            </a:r>
            <a:r>
              <a:rPr lang="es-MX" b="1" dirty="0" smtClean="0"/>
              <a:t> (4)</a:t>
            </a:r>
            <a:r>
              <a:rPr lang="es-MX" b="1" dirty="0" smtClean="0">
                <a:hlinkClick r:id="rId3"/>
              </a:rPr>
              <a:t> </a:t>
            </a:r>
            <a:endParaRPr lang="es-MX" dirty="0" smtClean="0"/>
          </a:p>
          <a:p>
            <a:r>
              <a:rPr lang="es-MX" b="1" u="sng" dirty="0" smtClean="0">
                <a:hlinkClick r:id="rId5" tooltip="Muslo"/>
              </a:rPr>
              <a:t>Muslo</a:t>
            </a:r>
            <a:r>
              <a:rPr lang="es-MX" b="1" dirty="0" smtClean="0"/>
              <a:t> (2)</a:t>
            </a:r>
            <a:r>
              <a:rPr lang="es-MX" b="1" dirty="0" smtClean="0">
                <a:hlinkClick r:id="rId3"/>
              </a:rPr>
              <a:t> </a:t>
            </a:r>
            <a:endParaRPr lang="es-MX" dirty="0" smtClean="0"/>
          </a:p>
          <a:p>
            <a:r>
              <a:rPr lang="es-MX" b="1" u="sng" dirty="0" smtClean="0">
                <a:hlinkClick r:id="rId6" tooltip="Pierna"/>
              </a:rPr>
              <a:t>Pierna</a:t>
            </a:r>
            <a:r>
              <a:rPr lang="es-MX" b="1" dirty="0" smtClean="0"/>
              <a:t> (6)</a:t>
            </a:r>
            <a:r>
              <a:rPr lang="es-MX" b="1" dirty="0" smtClean="0">
                <a:hlinkClick r:id="rId3"/>
              </a:rPr>
              <a:t> </a:t>
            </a:r>
            <a:endParaRPr lang="es-MX" dirty="0" smtClean="0"/>
          </a:p>
          <a:p>
            <a:r>
              <a:rPr lang="es-MX" u="sng" dirty="0" smtClean="0">
                <a:hlinkClick r:id="rId7" tooltip="Coxal"/>
              </a:rPr>
              <a:t>Coxal</a:t>
            </a:r>
            <a:r>
              <a:rPr lang="es-MX" dirty="0" smtClean="0"/>
              <a:t> (</a:t>
            </a:r>
            <a:r>
              <a:rPr lang="es-MX" b="1" dirty="0" smtClean="0"/>
              <a:t>2</a:t>
            </a:r>
            <a:r>
              <a:rPr lang="es-MX" dirty="0" smtClean="0"/>
              <a:t>)</a:t>
            </a:r>
            <a:br>
              <a:rPr lang="es-MX" dirty="0" smtClean="0"/>
            </a:br>
            <a:r>
              <a:rPr lang="es-MX" u="sng" dirty="0" smtClean="0">
                <a:hlinkClick r:id="rId8" tooltip="Hueso sacro"/>
              </a:rPr>
              <a:t>Sacro</a:t>
            </a:r>
            <a:r>
              <a:rPr lang="es-MX" dirty="0" smtClean="0"/>
              <a:t> (</a:t>
            </a:r>
            <a:r>
              <a:rPr lang="es-MX" b="1" dirty="0" smtClean="0"/>
              <a:t>1</a:t>
            </a:r>
            <a:r>
              <a:rPr lang="es-MX" u="sng" baseline="30000" dirty="0" smtClean="0">
                <a:hlinkClick r:id="rId3"/>
              </a:rPr>
              <a:t>[13]</a:t>
            </a:r>
            <a:r>
              <a:rPr lang="es-MX" dirty="0" smtClean="0"/>
              <a:t> )</a:t>
            </a:r>
            <a:br>
              <a:rPr lang="es-MX" dirty="0" smtClean="0"/>
            </a:br>
            <a:r>
              <a:rPr lang="es-MX" u="sng" dirty="0" smtClean="0">
                <a:hlinkClick r:id="rId9" tooltip="Cóccix"/>
              </a:rPr>
              <a:t>Cóccix</a:t>
            </a:r>
            <a:r>
              <a:rPr lang="es-MX" dirty="0" smtClean="0"/>
              <a:t> (</a:t>
            </a:r>
            <a:r>
              <a:rPr lang="es-MX" b="1" dirty="0" smtClean="0"/>
              <a:t>1</a:t>
            </a:r>
            <a:r>
              <a:rPr lang="es-MX" u="sng" baseline="30000" dirty="0" smtClean="0">
                <a:hlinkClick r:id="rId3"/>
              </a:rPr>
              <a:t>[14]</a:t>
            </a:r>
            <a:r>
              <a:rPr lang="es-MX" dirty="0" smtClean="0"/>
              <a:t> )</a:t>
            </a:r>
          </a:p>
          <a:p>
            <a:r>
              <a:rPr lang="es-MX" u="sng" dirty="0" smtClean="0">
                <a:hlinkClick r:id="rId10" tooltip="Fémur (anatomía humana)"/>
              </a:rPr>
              <a:t>Fémur</a:t>
            </a:r>
            <a:r>
              <a:rPr lang="es-MX" dirty="0" smtClean="0"/>
              <a:t> (</a:t>
            </a:r>
            <a:r>
              <a:rPr lang="es-MX" b="1" dirty="0" smtClean="0"/>
              <a:t>2</a:t>
            </a:r>
            <a:r>
              <a:rPr lang="es-MX" dirty="0" smtClean="0"/>
              <a:t>)</a:t>
            </a:r>
          </a:p>
          <a:p>
            <a:r>
              <a:rPr lang="es-MX" u="sng" dirty="0" smtClean="0">
                <a:hlinkClick r:id="rId11" tooltip="Rótula"/>
              </a:rPr>
              <a:t>Rótula</a:t>
            </a:r>
            <a:r>
              <a:rPr lang="es-MX" dirty="0" smtClean="0"/>
              <a:t> (</a:t>
            </a:r>
            <a:r>
              <a:rPr lang="es-MX" b="1" dirty="0" smtClean="0"/>
              <a:t>2</a:t>
            </a:r>
            <a:r>
              <a:rPr lang="es-MX" dirty="0" smtClean="0"/>
              <a:t>)</a:t>
            </a:r>
            <a:br>
              <a:rPr lang="es-MX" dirty="0" smtClean="0"/>
            </a:br>
            <a:r>
              <a:rPr lang="es-MX" u="sng" dirty="0" smtClean="0">
                <a:hlinkClick r:id="rId12" tooltip="Tibia"/>
              </a:rPr>
              <a:t>Tibia</a:t>
            </a:r>
            <a:r>
              <a:rPr lang="es-MX" dirty="0" smtClean="0"/>
              <a:t> (</a:t>
            </a:r>
            <a:r>
              <a:rPr lang="es-MX" b="1" dirty="0" smtClean="0"/>
              <a:t>2</a:t>
            </a:r>
            <a:r>
              <a:rPr lang="es-MX" dirty="0" smtClean="0"/>
              <a:t>)</a:t>
            </a:r>
            <a:br>
              <a:rPr lang="es-MX" dirty="0" smtClean="0"/>
            </a:br>
            <a:r>
              <a:rPr lang="es-MX" u="sng" dirty="0" smtClean="0">
                <a:hlinkClick r:id="rId13" tooltip="Peroné"/>
              </a:rPr>
              <a:t>Peroné</a:t>
            </a:r>
            <a:r>
              <a:rPr lang="es-MX" dirty="0" smtClean="0"/>
              <a:t> (</a:t>
            </a:r>
            <a:r>
              <a:rPr lang="es-MX" b="1" dirty="0" smtClean="0"/>
              <a:t>2</a:t>
            </a:r>
            <a:r>
              <a:rPr lang="es-MX" dirty="0" smtClean="0"/>
              <a:t>)</a:t>
            </a:r>
          </a:p>
          <a:p>
            <a:endParaRPr lang="es-MX" dirty="0"/>
          </a:p>
        </p:txBody>
      </p:sp>
      <p:pic>
        <p:nvPicPr>
          <p:cNvPr id="4" name="3 Imagen" descr="Gray242.png">
            <a:hlinkClick r:id="rId14"/>
          </p:cNvPr>
          <p:cNvPicPr/>
          <p:nvPr/>
        </p:nvPicPr>
        <p:blipFill>
          <a:blip r:embed="rId15" cstate="print"/>
          <a:srcRect/>
          <a:stretch>
            <a:fillRect/>
          </a:stretch>
        </p:blipFill>
        <p:spPr bwMode="auto">
          <a:xfrm>
            <a:off x="5857884" y="0"/>
            <a:ext cx="3286116" cy="2285992"/>
          </a:xfrm>
          <a:prstGeom prst="rect">
            <a:avLst/>
          </a:prstGeom>
          <a:noFill/>
          <a:ln w="9525">
            <a:noFill/>
            <a:miter lim="800000"/>
            <a:headEnd/>
            <a:tailEnd/>
          </a:ln>
        </p:spPr>
      </p:pic>
      <p:pic>
        <p:nvPicPr>
          <p:cNvPr id="5" name="4 Imagen" descr="Femur front.png">
            <a:hlinkClick r:id="rId16"/>
          </p:cNvPr>
          <p:cNvPicPr/>
          <p:nvPr/>
        </p:nvPicPr>
        <p:blipFill>
          <a:blip r:embed="rId17" cstate="print"/>
          <a:srcRect/>
          <a:stretch>
            <a:fillRect/>
          </a:stretch>
        </p:blipFill>
        <p:spPr bwMode="auto">
          <a:xfrm>
            <a:off x="3357554" y="2428868"/>
            <a:ext cx="1643074" cy="4429132"/>
          </a:xfrm>
          <a:prstGeom prst="rect">
            <a:avLst/>
          </a:prstGeom>
          <a:noFill/>
          <a:ln w="9525">
            <a:noFill/>
            <a:miter lim="800000"/>
            <a:headEnd/>
            <a:tailEnd/>
          </a:ln>
        </p:spPr>
      </p:pic>
      <p:pic>
        <p:nvPicPr>
          <p:cNvPr id="6" name="5 Imagen" descr="Gray258.png">
            <a:hlinkClick r:id="rId18"/>
          </p:cNvPr>
          <p:cNvPicPr/>
          <p:nvPr/>
        </p:nvPicPr>
        <p:blipFill>
          <a:blip r:embed="rId19" cstate="print"/>
          <a:srcRect/>
          <a:stretch>
            <a:fillRect/>
          </a:stretch>
        </p:blipFill>
        <p:spPr bwMode="auto">
          <a:xfrm>
            <a:off x="5715008" y="3105143"/>
            <a:ext cx="1166814" cy="375285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358246" cy="1071546"/>
          </a:xfrm>
        </p:spPr>
        <p:txBody>
          <a:bodyPr/>
          <a:lstStyle/>
          <a:p>
            <a:r>
              <a:rPr lang="es-MX" b="1" u="sng" dirty="0" smtClean="0">
                <a:hlinkClick r:id="rId2" tooltip="Pie"/>
              </a:rPr>
              <a:t>Pie</a:t>
            </a:r>
            <a:r>
              <a:rPr lang="es-MX" b="1" dirty="0" smtClean="0"/>
              <a:t>: tarso y metatarso (24)</a:t>
            </a:r>
            <a:br>
              <a:rPr lang="es-MX" b="1" dirty="0" smtClean="0"/>
            </a:br>
            <a:endParaRPr lang="es-MX" dirty="0"/>
          </a:p>
        </p:txBody>
      </p:sp>
      <p:pic>
        <p:nvPicPr>
          <p:cNvPr id="4" name="3 Imagen" descr="Ospied.svg">
            <a:hlinkClick r:id="rId3"/>
          </p:cNvPr>
          <p:cNvPicPr/>
          <p:nvPr/>
        </p:nvPicPr>
        <p:blipFill>
          <a:blip r:embed="rId4" cstate="print"/>
          <a:srcRect/>
          <a:stretch>
            <a:fillRect/>
          </a:stretch>
        </p:blipFill>
        <p:spPr bwMode="auto">
          <a:xfrm>
            <a:off x="4143372" y="1142984"/>
            <a:ext cx="5000628" cy="5715016"/>
          </a:xfrm>
          <a:prstGeom prst="rect">
            <a:avLst/>
          </a:prstGeom>
          <a:noFill/>
          <a:ln w="9525">
            <a:noFill/>
            <a:miter lim="800000"/>
            <a:headEnd/>
            <a:tailEnd/>
          </a:ln>
        </p:spPr>
      </p:pic>
      <p:sp>
        <p:nvSpPr>
          <p:cNvPr id="3" name="2 Marcador de contenido"/>
          <p:cNvSpPr>
            <a:spLocks noGrp="1"/>
          </p:cNvSpPr>
          <p:nvPr>
            <p:ph idx="1"/>
          </p:nvPr>
        </p:nvSpPr>
        <p:spPr>
          <a:xfrm>
            <a:off x="214282" y="714356"/>
            <a:ext cx="8929718" cy="6143644"/>
          </a:xfrm>
        </p:spPr>
        <p:txBody>
          <a:bodyPr>
            <a:normAutofit fontScale="85000" lnSpcReduction="20000"/>
          </a:bodyPr>
          <a:lstStyle/>
          <a:p>
            <a:r>
              <a:rPr lang="es-MX" b="1" u="sng" dirty="0" smtClean="0">
                <a:hlinkClick r:id="rId5" tooltip="Tarso (anatomía)"/>
              </a:rPr>
              <a:t>Tarso</a:t>
            </a:r>
            <a:r>
              <a:rPr lang="es-MX" b="1" u="sng" baseline="30000" dirty="0" smtClean="0">
                <a:hlinkClick r:id="rId6"/>
              </a:rPr>
              <a:t>[15]</a:t>
            </a:r>
            <a:r>
              <a:rPr lang="es-MX" b="1" dirty="0" smtClean="0"/>
              <a:t> (14)</a:t>
            </a:r>
            <a:r>
              <a:rPr lang="es-MX" b="1" dirty="0" smtClean="0">
                <a:hlinkClick r:id="rId6"/>
              </a:rPr>
              <a:t> </a:t>
            </a:r>
            <a:endParaRPr lang="es-MX" dirty="0" smtClean="0"/>
          </a:p>
          <a:p>
            <a:r>
              <a:rPr lang="es-MX" b="1" u="sng" dirty="0" smtClean="0">
                <a:hlinkClick r:id="rId7" tooltip="Metatarso"/>
              </a:rPr>
              <a:t>Metatarso</a:t>
            </a:r>
            <a:r>
              <a:rPr lang="es-MX" b="1" u="sng" baseline="30000" dirty="0" smtClean="0">
                <a:hlinkClick r:id="rId6"/>
              </a:rPr>
              <a:t>[16]</a:t>
            </a:r>
            <a:r>
              <a:rPr lang="es-MX" b="1" dirty="0" smtClean="0"/>
              <a:t> (10)</a:t>
            </a:r>
            <a:r>
              <a:rPr lang="es-MX" b="1" dirty="0" smtClean="0">
                <a:hlinkClick r:id="rId6"/>
              </a:rPr>
              <a:t> </a:t>
            </a:r>
            <a:endParaRPr lang="es-MX" dirty="0" smtClean="0"/>
          </a:p>
          <a:p>
            <a:pPr>
              <a:buNone/>
            </a:pPr>
            <a:endParaRPr lang="es-MX" dirty="0" smtClean="0"/>
          </a:p>
          <a:p>
            <a:r>
              <a:rPr lang="es-MX" u="sng" dirty="0" smtClean="0">
                <a:hlinkClick r:id="rId8" tooltip="Astrágalo (hueso)"/>
              </a:rPr>
              <a:t>Astrágalo</a:t>
            </a:r>
            <a:r>
              <a:rPr lang="es-MX" dirty="0" smtClean="0"/>
              <a:t> (</a:t>
            </a:r>
            <a:r>
              <a:rPr lang="es-MX" b="1" dirty="0" smtClean="0"/>
              <a:t>2</a:t>
            </a:r>
            <a:r>
              <a:rPr lang="es-MX" dirty="0" smtClean="0"/>
              <a:t>)</a:t>
            </a:r>
            <a:br>
              <a:rPr lang="es-MX" dirty="0" smtClean="0"/>
            </a:br>
            <a:r>
              <a:rPr lang="es-MX" u="sng" dirty="0" smtClean="0">
                <a:hlinkClick r:id="rId9" tooltip="Calcáneo"/>
              </a:rPr>
              <a:t>Calcáneo</a:t>
            </a:r>
            <a:r>
              <a:rPr lang="es-MX" dirty="0" smtClean="0"/>
              <a:t> (</a:t>
            </a:r>
            <a:r>
              <a:rPr lang="es-MX" b="1" dirty="0" smtClean="0"/>
              <a:t>2</a:t>
            </a:r>
            <a:r>
              <a:rPr lang="es-MX" dirty="0" smtClean="0"/>
              <a:t>)</a:t>
            </a:r>
            <a:br>
              <a:rPr lang="es-MX" dirty="0" smtClean="0"/>
            </a:br>
            <a:r>
              <a:rPr lang="es-MX" u="sng" dirty="0" smtClean="0">
                <a:hlinkClick r:id="rId10" tooltip="Escafoides (tarso)"/>
              </a:rPr>
              <a:t>Navicular</a:t>
            </a:r>
            <a:r>
              <a:rPr lang="es-MX" u="sng" baseline="30000" dirty="0" smtClean="0">
                <a:hlinkClick r:id="rId6"/>
              </a:rPr>
              <a:t>[17]</a:t>
            </a:r>
            <a:r>
              <a:rPr lang="es-MX" dirty="0" smtClean="0"/>
              <a:t> (</a:t>
            </a:r>
            <a:r>
              <a:rPr lang="es-MX" b="1" dirty="0" smtClean="0"/>
              <a:t>2</a:t>
            </a:r>
            <a:r>
              <a:rPr lang="es-MX" dirty="0" smtClean="0"/>
              <a:t>)</a:t>
            </a:r>
            <a:br>
              <a:rPr lang="es-MX" dirty="0" smtClean="0"/>
            </a:br>
            <a:r>
              <a:rPr lang="es-MX" u="sng" dirty="0" smtClean="0">
                <a:hlinkClick r:id="rId11" tooltip="Cuboides (hueso)"/>
              </a:rPr>
              <a:t>Cuboides</a:t>
            </a:r>
            <a:r>
              <a:rPr lang="es-MX" dirty="0" smtClean="0"/>
              <a:t> (</a:t>
            </a:r>
            <a:r>
              <a:rPr lang="es-MX" b="1" dirty="0" smtClean="0"/>
              <a:t>2</a:t>
            </a:r>
            <a:r>
              <a:rPr lang="es-MX" dirty="0" smtClean="0"/>
              <a:t>)</a:t>
            </a:r>
            <a:br>
              <a:rPr lang="es-MX" dirty="0" smtClean="0"/>
            </a:br>
            <a:r>
              <a:rPr lang="es-MX" u="sng" dirty="0" smtClean="0">
                <a:hlinkClick r:id="rId12" tooltip="Cuñas"/>
              </a:rPr>
              <a:t>Cuneiformes</a:t>
            </a:r>
            <a:r>
              <a:rPr lang="es-MX" u="sng" baseline="30000" dirty="0" smtClean="0">
                <a:hlinkClick r:id="rId6"/>
              </a:rPr>
              <a:t>[18]</a:t>
            </a:r>
            <a:r>
              <a:rPr lang="es-MX" dirty="0" smtClean="0"/>
              <a:t> (</a:t>
            </a:r>
            <a:r>
              <a:rPr lang="es-MX" b="1" dirty="0" smtClean="0"/>
              <a:t>6</a:t>
            </a:r>
            <a:r>
              <a:rPr lang="es-MX" dirty="0" smtClean="0"/>
              <a:t>): </a:t>
            </a:r>
          </a:p>
          <a:p>
            <a:r>
              <a:rPr lang="es-MX" u="sng" dirty="0" smtClean="0">
                <a:hlinkClick r:id="rId13" tooltip="Cuña (anatomía)"/>
              </a:rPr>
              <a:t>Primer cuneiforme</a:t>
            </a:r>
            <a:r>
              <a:rPr lang="es-MX" dirty="0" smtClean="0"/>
              <a:t> (</a:t>
            </a:r>
            <a:r>
              <a:rPr lang="es-MX" b="1" dirty="0" smtClean="0"/>
              <a:t>2</a:t>
            </a:r>
            <a:r>
              <a:rPr lang="es-MX" dirty="0" smtClean="0"/>
              <a:t>)</a:t>
            </a:r>
            <a:br>
              <a:rPr lang="es-MX" dirty="0" smtClean="0"/>
            </a:br>
            <a:r>
              <a:rPr lang="es-MX" u="sng" dirty="0" smtClean="0">
                <a:hlinkClick r:id="rId13" tooltip="Cuña (anatomía)"/>
              </a:rPr>
              <a:t>Segundo cuneiforme</a:t>
            </a:r>
            <a:r>
              <a:rPr lang="es-MX" dirty="0" smtClean="0"/>
              <a:t> (</a:t>
            </a:r>
            <a:r>
              <a:rPr lang="es-MX" b="1" dirty="0" smtClean="0"/>
              <a:t>2</a:t>
            </a:r>
            <a:r>
              <a:rPr lang="es-MX" dirty="0" smtClean="0"/>
              <a:t>)</a:t>
            </a:r>
            <a:br>
              <a:rPr lang="es-MX" dirty="0" smtClean="0"/>
            </a:br>
            <a:r>
              <a:rPr lang="es-MX" u="sng" dirty="0" smtClean="0">
                <a:hlinkClick r:id="rId13" tooltip="Cuña (anatomía)"/>
              </a:rPr>
              <a:t>Tercer cuneiforme</a:t>
            </a:r>
            <a:r>
              <a:rPr lang="es-MX" dirty="0" smtClean="0"/>
              <a:t> (</a:t>
            </a:r>
            <a:r>
              <a:rPr lang="es-MX" b="1" dirty="0" smtClean="0"/>
              <a:t>2</a:t>
            </a:r>
            <a:r>
              <a:rPr lang="es-MX" dirty="0" smtClean="0"/>
              <a:t>)</a:t>
            </a:r>
          </a:p>
          <a:p>
            <a:r>
              <a:rPr lang="es-MX" u="sng" dirty="0" smtClean="0">
                <a:hlinkClick r:id="rId7" tooltip="Metatarso"/>
              </a:rPr>
              <a:t>Primer metatarsiano</a:t>
            </a:r>
            <a:r>
              <a:rPr lang="es-MX" dirty="0" smtClean="0"/>
              <a:t> (</a:t>
            </a:r>
            <a:r>
              <a:rPr lang="es-MX" b="1" dirty="0" smtClean="0"/>
              <a:t>2</a:t>
            </a:r>
            <a:r>
              <a:rPr lang="es-MX" dirty="0" smtClean="0"/>
              <a:t>)</a:t>
            </a:r>
            <a:br>
              <a:rPr lang="es-MX" dirty="0" smtClean="0"/>
            </a:br>
            <a:r>
              <a:rPr lang="es-MX" u="sng" dirty="0" smtClean="0">
                <a:hlinkClick r:id="rId7" tooltip="Metatarso"/>
              </a:rPr>
              <a:t>Segundo metatarsiano</a:t>
            </a:r>
            <a:r>
              <a:rPr lang="es-MX" dirty="0" smtClean="0"/>
              <a:t> (</a:t>
            </a:r>
            <a:r>
              <a:rPr lang="es-MX" b="1" dirty="0" smtClean="0"/>
              <a:t>2</a:t>
            </a:r>
            <a:r>
              <a:rPr lang="es-MX" dirty="0" smtClean="0"/>
              <a:t>)</a:t>
            </a:r>
            <a:br>
              <a:rPr lang="es-MX" dirty="0" smtClean="0"/>
            </a:br>
            <a:r>
              <a:rPr lang="es-MX" u="sng" dirty="0" smtClean="0">
                <a:hlinkClick r:id="rId7" tooltip="Metatarso"/>
              </a:rPr>
              <a:t>Tercer metatarsiano</a:t>
            </a:r>
            <a:r>
              <a:rPr lang="es-MX" dirty="0" smtClean="0"/>
              <a:t> (</a:t>
            </a:r>
            <a:r>
              <a:rPr lang="es-MX" b="1" dirty="0" smtClean="0"/>
              <a:t>2</a:t>
            </a:r>
            <a:r>
              <a:rPr lang="es-MX" dirty="0" smtClean="0"/>
              <a:t>)</a:t>
            </a:r>
            <a:br>
              <a:rPr lang="es-MX" dirty="0" smtClean="0"/>
            </a:br>
            <a:r>
              <a:rPr lang="es-MX" u="sng" dirty="0" smtClean="0">
                <a:hlinkClick r:id="rId7" tooltip="Metatarso"/>
              </a:rPr>
              <a:t>Cuarto metatarsiano</a:t>
            </a:r>
            <a:r>
              <a:rPr lang="es-MX" dirty="0" smtClean="0"/>
              <a:t> (</a:t>
            </a:r>
            <a:r>
              <a:rPr lang="es-MX" b="1" dirty="0" smtClean="0"/>
              <a:t>2</a:t>
            </a:r>
            <a:r>
              <a:rPr lang="es-MX" dirty="0" smtClean="0"/>
              <a:t>)</a:t>
            </a:r>
            <a:br>
              <a:rPr lang="es-MX" dirty="0" smtClean="0"/>
            </a:br>
            <a:r>
              <a:rPr lang="es-MX" u="sng" dirty="0" smtClean="0">
                <a:hlinkClick r:id="rId7" tooltip="Metatarso"/>
              </a:rPr>
              <a:t>Quinto metatarsiano</a:t>
            </a:r>
            <a:r>
              <a:rPr lang="es-MX" dirty="0" smtClean="0"/>
              <a:t> (</a:t>
            </a:r>
            <a:r>
              <a:rPr lang="es-MX" b="1" dirty="0" smtClean="0"/>
              <a:t>2</a:t>
            </a:r>
            <a:r>
              <a:rPr lang="es-MX" dirty="0" smtClean="0"/>
              <a:t>)</a:t>
            </a:r>
          </a:p>
          <a:p>
            <a:endParaRPr lang="es-MX" dirty="0"/>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0"/>
            <a:ext cx="8043890" cy="1000108"/>
          </a:xfrm>
        </p:spPr>
        <p:txBody>
          <a:bodyPr/>
          <a:lstStyle/>
          <a:p>
            <a:r>
              <a:rPr lang="es-MX" b="1" u="sng" dirty="0" smtClean="0">
                <a:hlinkClick r:id="rId2" tooltip="Pie"/>
              </a:rPr>
              <a:t>Pie</a:t>
            </a:r>
            <a:r>
              <a:rPr lang="es-MX" b="1" dirty="0" smtClean="0"/>
              <a:t>: </a:t>
            </a:r>
            <a:r>
              <a:rPr lang="es-MX" b="1" u="sng" dirty="0" smtClean="0">
                <a:hlinkClick r:id="rId3" tooltip="Dedo"/>
              </a:rPr>
              <a:t>dedos</a:t>
            </a:r>
            <a:r>
              <a:rPr lang="es-MX" b="1" dirty="0" smtClean="0"/>
              <a:t> (</a:t>
            </a:r>
            <a:r>
              <a:rPr lang="es-MX" b="1" u="sng" dirty="0" smtClean="0">
                <a:hlinkClick r:id="rId4" tooltip="Falanges del pie"/>
              </a:rPr>
              <a:t>falanges</a:t>
            </a:r>
            <a:r>
              <a:rPr lang="es-MX" b="1" dirty="0" smtClean="0"/>
              <a:t>) (28)</a:t>
            </a:r>
            <a:br>
              <a:rPr lang="es-MX" b="1" dirty="0" smtClean="0"/>
            </a:br>
            <a:endParaRPr lang="es-MX" dirty="0"/>
          </a:p>
        </p:txBody>
      </p:sp>
      <p:sp>
        <p:nvSpPr>
          <p:cNvPr id="3" name="2 Marcador de contenido"/>
          <p:cNvSpPr>
            <a:spLocks noGrp="1"/>
          </p:cNvSpPr>
          <p:nvPr>
            <p:ph idx="1"/>
          </p:nvPr>
        </p:nvSpPr>
        <p:spPr>
          <a:xfrm>
            <a:off x="357158" y="928670"/>
            <a:ext cx="8786842" cy="5929330"/>
          </a:xfrm>
        </p:spPr>
        <p:txBody>
          <a:bodyPr>
            <a:normAutofit fontScale="85000" lnSpcReduction="20000"/>
          </a:bodyPr>
          <a:lstStyle/>
          <a:p>
            <a:r>
              <a:rPr lang="es-MX" b="1" u="sng" dirty="0" smtClean="0">
                <a:hlinkClick r:id="rId5" tooltip="Falanges proximales"/>
              </a:rPr>
              <a:t>Falanges proximales</a:t>
            </a:r>
            <a:r>
              <a:rPr lang="es-MX" b="1" dirty="0" smtClean="0"/>
              <a:t> o primarias (10)</a:t>
            </a:r>
            <a:r>
              <a:rPr lang="es-MX" b="1" dirty="0" smtClean="0">
                <a:hlinkClick r:id="rId6"/>
              </a:rPr>
              <a:t> </a:t>
            </a:r>
            <a:endParaRPr lang="es-MX" dirty="0" smtClean="0"/>
          </a:p>
          <a:p>
            <a:r>
              <a:rPr lang="es-MX" b="1" u="sng" dirty="0" smtClean="0">
                <a:hlinkClick r:id="rId7" tooltip="Falanges medias"/>
              </a:rPr>
              <a:t>Falanges medias</a:t>
            </a:r>
            <a:r>
              <a:rPr lang="es-MX" b="1" dirty="0" smtClean="0"/>
              <a:t> o secundarias (8)</a:t>
            </a:r>
            <a:r>
              <a:rPr lang="es-MX" b="1" dirty="0" smtClean="0">
                <a:hlinkClick r:id="rId6"/>
              </a:rPr>
              <a:t> </a:t>
            </a:r>
            <a:endParaRPr lang="es-MX" dirty="0" smtClean="0"/>
          </a:p>
          <a:p>
            <a:r>
              <a:rPr lang="es-MX" b="1" u="sng" dirty="0" smtClean="0">
                <a:hlinkClick r:id="rId8" tooltip="Falanges distales"/>
              </a:rPr>
              <a:t>Falanges distales</a:t>
            </a:r>
            <a:r>
              <a:rPr lang="es-MX" b="1" dirty="0" smtClean="0"/>
              <a:t> o terciarias (10)</a:t>
            </a:r>
            <a:r>
              <a:rPr lang="es-MX" b="1" dirty="0" smtClean="0">
                <a:hlinkClick r:id="rId6"/>
              </a:rPr>
              <a:t> </a:t>
            </a:r>
            <a:endParaRPr lang="es-MX" dirty="0" smtClean="0"/>
          </a:p>
          <a:p>
            <a:r>
              <a:rPr lang="es-MX" u="sng" dirty="0" smtClean="0">
                <a:hlinkClick r:id="rId9" tooltip="Falange proximal I del pie (aún no redactado)"/>
              </a:rPr>
              <a:t>Falange proximal I del pie</a:t>
            </a:r>
            <a:r>
              <a:rPr lang="es-MX" dirty="0" smtClean="0"/>
              <a:t> (</a:t>
            </a:r>
            <a:r>
              <a:rPr lang="es-MX" b="1" dirty="0" smtClean="0"/>
              <a:t>2</a:t>
            </a:r>
            <a:r>
              <a:rPr lang="es-MX" dirty="0" smtClean="0"/>
              <a:t>)</a:t>
            </a:r>
            <a:br>
              <a:rPr lang="es-MX" dirty="0" smtClean="0"/>
            </a:br>
            <a:r>
              <a:rPr lang="es-MX" u="sng" dirty="0" smtClean="0">
                <a:hlinkClick r:id="rId10" tooltip="Falange proximal II del pie (aún no redactado)"/>
              </a:rPr>
              <a:t>Falange proximal II del pie</a:t>
            </a:r>
            <a:r>
              <a:rPr lang="es-MX" dirty="0" smtClean="0"/>
              <a:t> (</a:t>
            </a:r>
            <a:r>
              <a:rPr lang="es-MX" b="1" dirty="0" smtClean="0"/>
              <a:t>2</a:t>
            </a:r>
            <a:r>
              <a:rPr lang="es-MX" dirty="0" smtClean="0"/>
              <a:t>)</a:t>
            </a:r>
            <a:br>
              <a:rPr lang="es-MX" dirty="0" smtClean="0"/>
            </a:br>
            <a:r>
              <a:rPr lang="es-MX" u="sng" dirty="0" smtClean="0">
                <a:hlinkClick r:id="rId11" tooltip="Falange proximal III del pie (aún no redactado)"/>
              </a:rPr>
              <a:t>Falange proximal III del pie</a:t>
            </a:r>
            <a:r>
              <a:rPr lang="es-MX" dirty="0" smtClean="0"/>
              <a:t> (</a:t>
            </a:r>
            <a:r>
              <a:rPr lang="es-MX" b="1" dirty="0" smtClean="0"/>
              <a:t>2</a:t>
            </a:r>
            <a:r>
              <a:rPr lang="es-MX" dirty="0" smtClean="0"/>
              <a:t>)</a:t>
            </a:r>
            <a:br>
              <a:rPr lang="es-MX" dirty="0" smtClean="0"/>
            </a:br>
            <a:r>
              <a:rPr lang="es-MX" u="sng" dirty="0" smtClean="0">
                <a:hlinkClick r:id="rId12" tooltip="Falange proximal IV del pie (aún no redactado)"/>
              </a:rPr>
              <a:t>Falange proximal IV del pie</a:t>
            </a:r>
            <a:r>
              <a:rPr lang="es-MX" dirty="0" smtClean="0"/>
              <a:t> (</a:t>
            </a:r>
            <a:r>
              <a:rPr lang="es-MX" b="1" dirty="0" smtClean="0"/>
              <a:t>2</a:t>
            </a:r>
            <a:r>
              <a:rPr lang="es-MX" dirty="0" smtClean="0"/>
              <a:t>)</a:t>
            </a:r>
            <a:br>
              <a:rPr lang="es-MX" dirty="0" smtClean="0"/>
            </a:br>
            <a:r>
              <a:rPr lang="es-MX" u="sng" dirty="0" smtClean="0">
                <a:hlinkClick r:id="rId13" tooltip="Falange proximal V del pie (aún no redactado)"/>
              </a:rPr>
              <a:t>Falange proximal V del pie</a:t>
            </a:r>
            <a:r>
              <a:rPr lang="es-MX" dirty="0" smtClean="0"/>
              <a:t> (</a:t>
            </a:r>
            <a:r>
              <a:rPr lang="es-MX" b="1" dirty="0" smtClean="0"/>
              <a:t>2</a:t>
            </a:r>
            <a:r>
              <a:rPr lang="es-MX" dirty="0" smtClean="0"/>
              <a:t>)</a:t>
            </a:r>
          </a:p>
          <a:p>
            <a:r>
              <a:rPr lang="es-MX" u="sng" dirty="0" smtClean="0">
                <a:hlinkClick r:id="rId14" tooltip="Falange media II del pie (aún no redactado)"/>
              </a:rPr>
              <a:t>Falange media II del pie</a:t>
            </a:r>
            <a:r>
              <a:rPr lang="es-MX" dirty="0" smtClean="0"/>
              <a:t> (</a:t>
            </a:r>
            <a:r>
              <a:rPr lang="es-MX" b="1" dirty="0" smtClean="0"/>
              <a:t>2</a:t>
            </a:r>
            <a:r>
              <a:rPr lang="es-MX" dirty="0" smtClean="0"/>
              <a:t>)</a:t>
            </a:r>
            <a:br>
              <a:rPr lang="es-MX" dirty="0" smtClean="0"/>
            </a:br>
            <a:r>
              <a:rPr lang="es-MX" u="sng" dirty="0" smtClean="0">
                <a:hlinkClick r:id="rId15" tooltip="Falange media III del pie (aún no redactado)"/>
              </a:rPr>
              <a:t>Falange media III del pie</a:t>
            </a:r>
            <a:r>
              <a:rPr lang="es-MX" dirty="0" smtClean="0"/>
              <a:t> (</a:t>
            </a:r>
            <a:r>
              <a:rPr lang="es-MX" b="1" dirty="0" smtClean="0"/>
              <a:t>2</a:t>
            </a:r>
            <a:r>
              <a:rPr lang="es-MX" dirty="0" smtClean="0"/>
              <a:t>)</a:t>
            </a:r>
            <a:br>
              <a:rPr lang="es-MX" dirty="0" smtClean="0"/>
            </a:br>
            <a:r>
              <a:rPr lang="es-MX" u="sng" dirty="0" smtClean="0">
                <a:hlinkClick r:id="rId16" tooltip="Falange media IV del pie (aún no redactado)"/>
              </a:rPr>
              <a:t>Falange media IV del pie</a:t>
            </a:r>
            <a:r>
              <a:rPr lang="es-MX" dirty="0" smtClean="0"/>
              <a:t> (</a:t>
            </a:r>
            <a:r>
              <a:rPr lang="es-MX" b="1" dirty="0" smtClean="0"/>
              <a:t>2</a:t>
            </a:r>
            <a:r>
              <a:rPr lang="es-MX" dirty="0" smtClean="0"/>
              <a:t>)</a:t>
            </a:r>
            <a:br>
              <a:rPr lang="es-MX" dirty="0" smtClean="0"/>
            </a:br>
            <a:r>
              <a:rPr lang="es-MX" u="sng" dirty="0" smtClean="0">
                <a:hlinkClick r:id="rId17" tooltip="Falange media V del pie (aún no redactado)"/>
              </a:rPr>
              <a:t>Falange media V del pie</a:t>
            </a:r>
            <a:r>
              <a:rPr lang="es-MX" dirty="0" smtClean="0"/>
              <a:t> (</a:t>
            </a:r>
            <a:r>
              <a:rPr lang="es-MX" b="1" dirty="0" smtClean="0"/>
              <a:t>2</a:t>
            </a:r>
            <a:r>
              <a:rPr lang="es-MX" dirty="0" smtClean="0"/>
              <a:t>)</a:t>
            </a:r>
          </a:p>
          <a:p>
            <a:r>
              <a:rPr lang="es-MX" u="sng" dirty="0" smtClean="0">
                <a:hlinkClick r:id="rId18" tooltip="Falange distal I del pie (aún no redactado)"/>
              </a:rPr>
              <a:t>Falange distal I del pie</a:t>
            </a:r>
            <a:r>
              <a:rPr lang="es-MX" dirty="0" smtClean="0"/>
              <a:t> (</a:t>
            </a:r>
            <a:r>
              <a:rPr lang="es-MX" b="1" dirty="0" smtClean="0"/>
              <a:t>2</a:t>
            </a:r>
            <a:r>
              <a:rPr lang="es-MX" dirty="0" smtClean="0"/>
              <a:t>)</a:t>
            </a:r>
            <a:br>
              <a:rPr lang="es-MX" dirty="0" smtClean="0"/>
            </a:br>
            <a:r>
              <a:rPr lang="es-MX" u="sng" dirty="0" smtClean="0">
                <a:hlinkClick r:id="rId19" tooltip="Falange distal II del pie (aún no redactado)"/>
              </a:rPr>
              <a:t>Falange distal II del pie</a:t>
            </a:r>
            <a:r>
              <a:rPr lang="es-MX" dirty="0" smtClean="0"/>
              <a:t> (</a:t>
            </a:r>
            <a:r>
              <a:rPr lang="es-MX" b="1" dirty="0" smtClean="0"/>
              <a:t>2</a:t>
            </a:r>
            <a:r>
              <a:rPr lang="es-MX" dirty="0" smtClean="0"/>
              <a:t>)</a:t>
            </a:r>
            <a:br>
              <a:rPr lang="es-MX" dirty="0" smtClean="0"/>
            </a:br>
            <a:r>
              <a:rPr lang="es-MX" u="sng" dirty="0" smtClean="0">
                <a:hlinkClick r:id="rId20" tooltip="Falange distal III del pie (aún no redactado)"/>
              </a:rPr>
              <a:t>Falange distal III del pie</a:t>
            </a:r>
            <a:r>
              <a:rPr lang="es-MX" dirty="0" smtClean="0"/>
              <a:t> (</a:t>
            </a:r>
            <a:r>
              <a:rPr lang="es-MX" b="1" dirty="0" smtClean="0"/>
              <a:t>2</a:t>
            </a:r>
            <a:r>
              <a:rPr lang="es-MX" dirty="0" smtClean="0"/>
              <a:t>)</a:t>
            </a:r>
            <a:br>
              <a:rPr lang="es-MX" dirty="0" smtClean="0"/>
            </a:br>
            <a:r>
              <a:rPr lang="es-MX" u="sng" dirty="0" smtClean="0">
                <a:hlinkClick r:id="rId21" tooltip="Falange distal IV del pie (aún no redactado)"/>
              </a:rPr>
              <a:t>Falange distal IV del pie</a:t>
            </a:r>
            <a:r>
              <a:rPr lang="es-MX" dirty="0" smtClean="0"/>
              <a:t> (</a:t>
            </a:r>
            <a:r>
              <a:rPr lang="es-MX" b="1" dirty="0" smtClean="0"/>
              <a:t>2</a:t>
            </a:r>
            <a:r>
              <a:rPr lang="es-MX" dirty="0" smtClean="0"/>
              <a:t>)</a:t>
            </a:r>
            <a:br>
              <a:rPr lang="es-MX" dirty="0" smtClean="0"/>
            </a:br>
            <a:r>
              <a:rPr lang="es-MX" u="sng" dirty="0" smtClean="0">
                <a:hlinkClick r:id="rId22" tooltip="Falange distal V del pie (aún no redactado)"/>
              </a:rPr>
              <a:t>Falange distal V del pie</a:t>
            </a:r>
            <a:r>
              <a:rPr lang="es-MX" dirty="0" smtClean="0"/>
              <a:t> (</a:t>
            </a:r>
            <a:r>
              <a:rPr lang="es-MX" b="1" dirty="0" smtClean="0"/>
              <a:t>2</a:t>
            </a:r>
            <a:r>
              <a:rPr lang="es-MX" dirty="0" smtClean="0"/>
              <a:t>)</a:t>
            </a:r>
          </a:p>
          <a:p>
            <a:endParaRPr lang="es-MX" dirty="0"/>
          </a:p>
        </p:txBody>
      </p:sp>
      <p:pic>
        <p:nvPicPr>
          <p:cNvPr id="4" name="3 Imagen" descr="Ospied.svg">
            <a:hlinkClick r:id="rId23"/>
          </p:cNvPr>
          <p:cNvPicPr/>
          <p:nvPr/>
        </p:nvPicPr>
        <p:blipFill>
          <a:blip r:embed="rId24" cstate="print"/>
          <a:srcRect/>
          <a:stretch>
            <a:fillRect/>
          </a:stretch>
        </p:blipFill>
        <p:spPr bwMode="auto">
          <a:xfrm>
            <a:off x="5214942" y="2214554"/>
            <a:ext cx="3929058" cy="4643446"/>
          </a:xfrm>
          <a:prstGeom prst="rect">
            <a:avLst/>
          </a:prstGeom>
          <a:noFill/>
          <a:ln w="9525">
            <a:noFill/>
            <a:miter lim="800000"/>
            <a:headEnd/>
            <a:tailEnd/>
          </a:ln>
        </p:spPr>
      </p:pic>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0100" y="0"/>
            <a:ext cx="7686700" cy="714356"/>
          </a:xfrm>
        </p:spPr>
        <p:txBody>
          <a:bodyPr/>
          <a:lstStyle/>
          <a:p>
            <a:r>
              <a:rPr lang="es-MX" b="1" dirty="0" smtClean="0"/>
              <a:t>Esqueleto en niños</a:t>
            </a:r>
            <a:endParaRPr lang="es-MX" dirty="0"/>
          </a:p>
        </p:txBody>
      </p:sp>
      <p:sp>
        <p:nvSpPr>
          <p:cNvPr id="3" name="2 Marcador de contenido"/>
          <p:cNvSpPr>
            <a:spLocks noGrp="1"/>
          </p:cNvSpPr>
          <p:nvPr>
            <p:ph idx="1"/>
          </p:nvPr>
        </p:nvSpPr>
        <p:spPr>
          <a:xfrm>
            <a:off x="0" y="571480"/>
            <a:ext cx="9144000" cy="6286520"/>
          </a:xfrm>
        </p:spPr>
        <p:txBody>
          <a:bodyPr>
            <a:normAutofit fontScale="92500" lnSpcReduction="10000"/>
          </a:bodyPr>
          <a:lstStyle/>
          <a:p>
            <a:r>
              <a:rPr lang="es-MX" b="1" dirty="0" smtClean="0"/>
              <a:t> </a:t>
            </a:r>
          </a:p>
          <a:p>
            <a:r>
              <a:rPr lang="es-MX" dirty="0" smtClean="0"/>
              <a:t>Los niños tienen algunos huesos más, que se van fusionando:</a:t>
            </a:r>
          </a:p>
          <a:p>
            <a:pPr lvl="0"/>
            <a:r>
              <a:rPr lang="es-MX" u="sng" dirty="0" smtClean="0">
                <a:hlinkClick r:id="rId2" tooltip="Vértebras sacras"/>
              </a:rPr>
              <a:t>Vértebras sacras</a:t>
            </a:r>
            <a:r>
              <a:rPr lang="es-MX" dirty="0" smtClean="0"/>
              <a:t> (4 ó 5), que se fusionan en el adulto para formar el </a:t>
            </a:r>
            <a:r>
              <a:rPr lang="es-MX" u="sng" dirty="0" smtClean="0">
                <a:hlinkClick r:id="rId3" tooltip="Sacro"/>
              </a:rPr>
              <a:t>sacro</a:t>
            </a:r>
            <a:r>
              <a:rPr lang="es-MX" dirty="0" smtClean="0"/>
              <a:t>.</a:t>
            </a:r>
          </a:p>
          <a:p>
            <a:pPr lvl="0"/>
            <a:r>
              <a:rPr lang="es-MX" u="sng" dirty="0" smtClean="0">
                <a:hlinkClick r:id="rId4" tooltip="Vértebras coxígeas"/>
              </a:rPr>
              <a:t>Vértebras coxígeas</a:t>
            </a:r>
            <a:r>
              <a:rPr lang="es-MX" dirty="0" smtClean="0"/>
              <a:t> (de 3 a 5), que se fusionan en el adulto para formar el </a:t>
            </a:r>
            <a:r>
              <a:rPr lang="es-MX" u="sng" dirty="0" smtClean="0">
                <a:hlinkClick r:id="rId5" tooltip="Coxis"/>
              </a:rPr>
              <a:t>coxis</a:t>
            </a:r>
            <a:r>
              <a:rPr lang="es-MX" dirty="0" smtClean="0"/>
              <a:t>.</a:t>
            </a:r>
          </a:p>
          <a:p>
            <a:pPr lvl="0"/>
            <a:r>
              <a:rPr lang="es-MX" u="sng" dirty="0" smtClean="0">
                <a:hlinkClick r:id="rId6" tooltip="Ilion"/>
              </a:rPr>
              <a:t>Ilion</a:t>
            </a:r>
            <a:r>
              <a:rPr lang="es-MX" dirty="0" smtClean="0"/>
              <a:t>, </a:t>
            </a:r>
            <a:r>
              <a:rPr lang="es-MX" u="sng" dirty="0" smtClean="0">
                <a:hlinkClick r:id="rId7" tooltip="Isquion"/>
              </a:rPr>
              <a:t>isquion</a:t>
            </a:r>
            <a:r>
              <a:rPr lang="es-MX" dirty="0" smtClean="0"/>
              <a:t> y </a:t>
            </a:r>
            <a:r>
              <a:rPr lang="es-MX" u="sng" dirty="0" smtClean="0">
                <a:hlinkClick r:id="rId8" tooltip="Pubis"/>
              </a:rPr>
              <a:t>pubis</a:t>
            </a:r>
            <a:r>
              <a:rPr lang="es-MX" dirty="0" smtClean="0"/>
              <a:t>, que se fusionan en el adulto para formar el </a:t>
            </a:r>
            <a:r>
              <a:rPr lang="es-MX" u="sng" dirty="0" smtClean="0">
                <a:hlinkClick r:id="rId9" tooltip="Coxal"/>
              </a:rPr>
              <a:t>coxal</a:t>
            </a:r>
            <a:r>
              <a:rPr lang="es-MX" dirty="0" smtClean="0"/>
              <a:t>.</a:t>
            </a:r>
          </a:p>
          <a:p>
            <a:r>
              <a:rPr lang="es-MX" dirty="0" smtClean="0"/>
              <a:t>En todo caso, el número total de </a:t>
            </a:r>
            <a:r>
              <a:rPr lang="es-MX" u="sng" dirty="0" smtClean="0">
                <a:hlinkClick r:id="rId10" tooltip="Hueso"/>
              </a:rPr>
              <a:t>huesos</a:t>
            </a:r>
            <a:r>
              <a:rPr lang="es-MX" dirty="0" smtClean="0"/>
              <a:t> del esqueleto humano es ligeramente variable debido a la existencia de los </a:t>
            </a:r>
            <a:r>
              <a:rPr lang="es-MX" u="sng" dirty="0" err="1" smtClean="0">
                <a:hlinkClick r:id="rId11" tooltip="Huesos wormianos"/>
              </a:rPr>
              <a:t>wormianos</a:t>
            </a:r>
            <a:r>
              <a:rPr lang="es-MX" dirty="0" smtClean="0"/>
              <a:t> de la </a:t>
            </a:r>
            <a:r>
              <a:rPr lang="es-MX" u="sng" dirty="0" smtClean="0">
                <a:hlinkClick r:id="rId12" tooltip="Cabeza"/>
              </a:rPr>
              <a:t>cabeza</a:t>
            </a:r>
            <a:r>
              <a:rPr lang="es-MX" dirty="0" smtClean="0"/>
              <a:t>, y los </a:t>
            </a:r>
            <a:r>
              <a:rPr lang="es-MX" u="sng" dirty="0" smtClean="0">
                <a:hlinkClick r:id="rId13" tooltip="Huesos sesamoideos"/>
              </a:rPr>
              <a:t>sesamoideos</a:t>
            </a:r>
            <a:r>
              <a:rPr lang="es-MX" dirty="0" smtClean="0"/>
              <a:t> de </a:t>
            </a:r>
            <a:r>
              <a:rPr lang="es-MX" u="sng" dirty="0" smtClean="0">
                <a:hlinkClick r:id="rId14" tooltip="Mano"/>
              </a:rPr>
              <a:t>manos</a:t>
            </a:r>
            <a:r>
              <a:rPr lang="es-MX" dirty="0" smtClean="0"/>
              <a:t> y </a:t>
            </a:r>
            <a:r>
              <a:rPr lang="es-MX" u="sng" dirty="0" smtClean="0">
                <a:hlinkClick r:id="rId15" tooltip="Pie"/>
              </a:rPr>
              <a:t>pies</a:t>
            </a:r>
            <a:r>
              <a:rPr lang="es-MX" dirty="0" smtClean="0"/>
              <a:t>.</a:t>
            </a:r>
          </a:p>
          <a:p>
            <a:r>
              <a:rPr lang="es-MX" b="1" dirty="0" smtClean="0"/>
              <a:t>[</a:t>
            </a:r>
            <a:r>
              <a:rPr lang="es-MX" b="1" u="sng" dirty="0" smtClean="0">
                <a:hlinkClick r:id="rId16" tooltip="Editar sección: Notas"/>
              </a:rPr>
              <a:t>editar</a:t>
            </a:r>
            <a:r>
              <a:rPr lang="es-MX" b="1" dirty="0" smtClean="0"/>
              <a:t>] Notas</a:t>
            </a: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0"/>
            <a:ext cx="8929718" cy="6858000"/>
          </a:xfrm>
        </p:spPr>
        <p:txBody>
          <a:bodyPr>
            <a:normAutofit fontScale="55000" lnSpcReduction="20000"/>
          </a:bodyPr>
          <a:lstStyle/>
          <a:p>
            <a:pPr lvl="0"/>
            <a:r>
              <a:rPr lang="es-MX" u="sng" dirty="0" smtClean="0">
                <a:hlinkClick r:id="rId2"/>
              </a:rPr>
              <a:t>↑</a:t>
            </a:r>
            <a:r>
              <a:rPr lang="es-MX" dirty="0" smtClean="0"/>
              <a:t> Al </a:t>
            </a:r>
            <a:r>
              <a:rPr lang="es-MX" b="1" dirty="0" err="1" smtClean="0"/>
              <a:t>neurocráneo</a:t>
            </a:r>
            <a:r>
              <a:rPr lang="es-MX" dirty="0" smtClean="0"/>
              <a:t> también se le conoce como </a:t>
            </a:r>
            <a:r>
              <a:rPr lang="es-MX" b="1" dirty="0" smtClean="0"/>
              <a:t>bóveda craneal</a:t>
            </a:r>
            <a:endParaRPr lang="es-MX" dirty="0" smtClean="0"/>
          </a:p>
          <a:p>
            <a:pPr lvl="0"/>
            <a:r>
              <a:rPr lang="es-MX" u="sng" dirty="0" smtClean="0">
                <a:hlinkClick r:id="rId2"/>
              </a:rPr>
              <a:t>↑</a:t>
            </a:r>
            <a:r>
              <a:rPr lang="es-MX" dirty="0" smtClean="0"/>
              <a:t> Al </a:t>
            </a:r>
            <a:r>
              <a:rPr lang="es-MX" b="1" dirty="0" err="1" smtClean="0"/>
              <a:t>esplacnocráneo</a:t>
            </a:r>
            <a:r>
              <a:rPr lang="es-MX" dirty="0" smtClean="0"/>
              <a:t> también se le conoce como </a:t>
            </a:r>
            <a:r>
              <a:rPr lang="es-MX" b="1" dirty="0" smtClean="0"/>
              <a:t>huesos de la cara</a:t>
            </a:r>
            <a:endParaRPr lang="es-MX" dirty="0" smtClean="0"/>
          </a:p>
          <a:p>
            <a:pPr lvl="0"/>
            <a:r>
              <a:rPr lang="es-MX" u="sng" dirty="0" smtClean="0">
                <a:hlinkClick r:id="rId2"/>
              </a:rPr>
              <a:t>↑</a:t>
            </a:r>
            <a:r>
              <a:rPr lang="es-MX" dirty="0" smtClean="0"/>
              <a:t> A la '</a:t>
            </a:r>
            <a:r>
              <a:rPr lang="es-MX" i="1" dirty="0" smtClean="0"/>
              <a:t>columna dorsa52432411122</a:t>
            </a:r>
            <a:r>
              <a:rPr lang="es-MX" dirty="0" smtClean="0"/>
              <a:t>.</a:t>
            </a:r>
          </a:p>
          <a:p>
            <a:pPr lvl="0"/>
            <a:r>
              <a:rPr lang="es-MX" u="sng" dirty="0" smtClean="0">
                <a:hlinkClick r:id="rId2"/>
              </a:rPr>
              <a:t>↑</a:t>
            </a:r>
            <a:r>
              <a:rPr lang="es-MX" dirty="0" smtClean="0"/>
              <a:t> No se han contado las vértebras del sacro ni del cóccix puesto que están sumadas en la columna vertebral.</a:t>
            </a:r>
          </a:p>
          <a:p>
            <a:pPr lvl="0"/>
            <a:r>
              <a:rPr lang="es-MX" u="sng" dirty="0" smtClean="0">
                <a:hlinkClick r:id="rId2"/>
              </a:rPr>
              <a:t>↑</a:t>
            </a:r>
            <a:r>
              <a:rPr lang="es-MX" dirty="0" smtClean="0"/>
              <a:t> La </a:t>
            </a:r>
            <a:r>
              <a:rPr lang="es-MX" u="sng" dirty="0" smtClean="0">
                <a:hlinkClick r:id="rId3" tooltip="T.A."/>
              </a:rPr>
              <a:t>TA</a:t>
            </a:r>
            <a:r>
              <a:rPr lang="es-MX" dirty="0" smtClean="0"/>
              <a:t> actual recoge el término </a:t>
            </a:r>
            <a:r>
              <a:rPr lang="es-MX" b="1" dirty="0" smtClean="0"/>
              <a:t>miembro superior</a:t>
            </a:r>
            <a:r>
              <a:rPr lang="es-MX" dirty="0" smtClean="0"/>
              <a:t> (también conocido como </a:t>
            </a:r>
            <a:r>
              <a:rPr lang="es-MX" b="1" dirty="0" smtClean="0"/>
              <a:t>miembro torácico</a:t>
            </a:r>
            <a:r>
              <a:rPr lang="es-MX" dirty="0" smtClean="0"/>
              <a:t>), aunque tradicionalmente se ha usado </a:t>
            </a:r>
            <a:r>
              <a:rPr lang="es-MX" b="1" dirty="0" smtClean="0"/>
              <a:t>extremidad superior</a:t>
            </a:r>
            <a:r>
              <a:rPr lang="es-MX" dirty="0" smtClean="0"/>
              <a:t>.</a:t>
            </a:r>
          </a:p>
          <a:p>
            <a:pPr lvl="0"/>
            <a:r>
              <a:rPr lang="es-MX" u="sng" dirty="0" smtClean="0">
                <a:hlinkClick r:id="rId2"/>
              </a:rPr>
              <a:t>↑</a:t>
            </a:r>
            <a:r>
              <a:rPr lang="es-MX" dirty="0" smtClean="0"/>
              <a:t> La </a:t>
            </a:r>
            <a:r>
              <a:rPr lang="es-MX" b="1" dirty="0" smtClean="0"/>
              <a:t>escápula</a:t>
            </a:r>
            <a:r>
              <a:rPr lang="es-MX" dirty="0" smtClean="0"/>
              <a:t> (término preferente para la </a:t>
            </a:r>
            <a:r>
              <a:rPr lang="es-MX" u="sng" dirty="0" smtClean="0">
                <a:hlinkClick r:id="rId3" tooltip="T.A."/>
              </a:rPr>
              <a:t>TA</a:t>
            </a:r>
            <a:r>
              <a:rPr lang="es-MX" dirty="0" smtClean="0"/>
              <a:t>) también suele recibir el nombre de </a:t>
            </a:r>
            <a:r>
              <a:rPr lang="es-MX" b="1" dirty="0" smtClean="0"/>
              <a:t>omóplato</a:t>
            </a:r>
            <a:r>
              <a:rPr lang="es-MX" dirty="0" smtClean="0"/>
              <a:t>.</a:t>
            </a:r>
          </a:p>
          <a:p>
            <a:pPr lvl="0"/>
            <a:r>
              <a:rPr lang="es-MX" u="sng" dirty="0" smtClean="0">
                <a:hlinkClick r:id="rId2"/>
              </a:rPr>
              <a:t>↑</a:t>
            </a:r>
            <a:r>
              <a:rPr lang="es-MX" dirty="0" smtClean="0"/>
              <a:t> La </a:t>
            </a:r>
            <a:r>
              <a:rPr lang="es-MX" u="sng" dirty="0" smtClean="0">
                <a:hlinkClick r:id="rId3" tooltip="T.A."/>
              </a:rPr>
              <a:t>TA</a:t>
            </a:r>
            <a:r>
              <a:rPr lang="es-MX" dirty="0" smtClean="0"/>
              <a:t> actual recoge preferentemente el término </a:t>
            </a:r>
            <a:r>
              <a:rPr lang="es-MX" b="1" dirty="0" err="1" smtClean="0"/>
              <a:t>ulna</a:t>
            </a:r>
            <a:r>
              <a:rPr lang="es-MX" dirty="0" smtClean="0"/>
              <a:t>, aunque por tradición el uso mayoritario es el de </a:t>
            </a:r>
            <a:r>
              <a:rPr lang="es-MX" b="1" dirty="0" smtClean="0"/>
              <a:t>cúbito</a:t>
            </a:r>
            <a:r>
              <a:rPr lang="es-MX" dirty="0" smtClean="0"/>
              <a:t>.</a:t>
            </a:r>
          </a:p>
          <a:p>
            <a:pPr lvl="0"/>
            <a:r>
              <a:rPr lang="es-MX" u="sng" dirty="0" smtClean="0">
                <a:hlinkClick r:id="rId2"/>
              </a:rPr>
              <a:t>↑</a:t>
            </a:r>
            <a:r>
              <a:rPr lang="es-MX" dirty="0" smtClean="0"/>
              <a:t> Los </a:t>
            </a:r>
            <a:r>
              <a:rPr lang="es-MX" b="1" dirty="0" smtClean="0"/>
              <a:t>carpianos</a:t>
            </a:r>
            <a:r>
              <a:rPr lang="es-MX" dirty="0" smtClean="0"/>
              <a:t> se conocen también con el nombre de </a:t>
            </a:r>
            <a:r>
              <a:rPr lang="es-MX" b="1" dirty="0" smtClean="0"/>
              <a:t>carpos</a:t>
            </a:r>
            <a:r>
              <a:rPr lang="es-MX" dirty="0" smtClean="0"/>
              <a:t>.</a:t>
            </a:r>
          </a:p>
          <a:p>
            <a:pPr lvl="0"/>
            <a:r>
              <a:rPr lang="es-MX" u="sng" dirty="0" smtClean="0">
                <a:hlinkClick r:id="rId2"/>
              </a:rPr>
              <a:t>↑</a:t>
            </a:r>
            <a:r>
              <a:rPr lang="es-MX" dirty="0" smtClean="0"/>
              <a:t> Los </a:t>
            </a:r>
            <a:r>
              <a:rPr lang="es-MX" b="1" dirty="0" smtClean="0"/>
              <a:t>metacarpianos</a:t>
            </a:r>
            <a:r>
              <a:rPr lang="es-MX" dirty="0" smtClean="0"/>
              <a:t> se conocen también con el nombre de </a:t>
            </a:r>
            <a:r>
              <a:rPr lang="es-MX" b="1" dirty="0" smtClean="0"/>
              <a:t>metacarpos</a:t>
            </a:r>
            <a:r>
              <a:rPr lang="es-MX" dirty="0" smtClean="0"/>
              <a:t>.</a:t>
            </a:r>
          </a:p>
          <a:p>
            <a:pPr lvl="0"/>
            <a:r>
              <a:rPr lang="es-MX" u="sng" dirty="0" smtClean="0">
                <a:hlinkClick r:id="rId2"/>
              </a:rPr>
              <a:t>↑</a:t>
            </a:r>
            <a:r>
              <a:rPr lang="es-MX" dirty="0" smtClean="0"/>
              <a:t> Los </a:t>
            </a:r>
            <a:r>
              <a:rPr lang="es-MX" b="1" dirty="0" smtClean="0"/>
              <a:t>ganchosos</a:t>
            </a:r>
            <a:r>
              <a:rPr lang="es-MX" dirty="0" smtClean="0"/>
              <a:t> se conocen también con el nombre de </a:t>
            </a:r>
            <a:r>
              <a:rPr lang="es-MX" b="1" dirty="0" smtClean="0"/>
              <a:t>ganchudos</a:t>
            </a:r>
            <a:r>
              <a:rPr lang="es-MX" dirty="0" smtClean="0"/>
              <a:t>.</a:t>
            </a:r>
          </a:p>
          <a:p>
            <a:pPr lvl="0"/>
            <a:r>
              <a:rPr lang="es-MX" u="sng" dirty="0" smtClean="0">
                <a:hlinkClick r:id="rId2"/>
              </a:rPr>
              <a:t>↑</a:t>
            </a:r>
            <a:r>
              <a:rPr lang="es-MX" dirty="0" smtClean="0"/>
              <a:t> La </a:t>
            </a:r>
            <a:r>
              <a:rPr lang="es-MX" u="sng" dirty="0" smtClean="0">
                <a:hlinkClick r:id="rId3" tooltip="T.A."/>
              </a:rPr>
              <a:t>TA</a:t>
            </a:r>
            <a:r>
              <a:rPr lang="es-MX" dirty="0" smtClean="0"/>
              <a:t> actual recoge el término </a:t>
            </a:r>
            <a:r>
              <a:rPr lang="es-MX" b="1" dirty="0" smtClean="0"/>
              <a:t>miembro inferior</a:t>
            </a:r>
            <a:r>
              <a:rPr lang="es-MX" dirty="0" smtClean="0"/>
              <a:t> (también conocido como </a:t>
            </a:r>
            <a:r>
              <a:rPr lang="es-MX" b="1" dirty="0" smtClean="0"/>
              <a:t>miembro pelviano</a:t>
            </a:r>
            <a:r>
              <a:rPr lang="es-MX" dirty="0" smtClean="0"/>
              <a:t>), aunque tradicionalmente se ha usado el término </a:t>
            </a:r>
            <a:r>
              <a:rPr lang="es-MX" b="1" dirty="0" smtClean="0"/>
              <a:t>extremidad inferior</a:t>
            </a:r>
            <a:r>
              <a:rPr lang="es-MX" dirty="0" smtClean="0"/>
              <a:t>.</a:t>
            </a:r>
          </a:p>
          <a:p>
            <a:pPr lvl="0"/>
            <a:r>
              <a:rPr lang="es-MX" u="sng" dirty="0" smtClean="0">
                <a:hlinkClick r:id="rId2"/>
              </a:rPr>
              <a:t>↑</a:t>
            </a:r>
            <a:r>
              <a:rPr lang="es-MX" dirty="0" smtClean="0"/>
              <a:t> Este número no incluye los huesos de la cintura pelviana, ya que éstos están sumados en la columna vertebral.</a:t>
            </a:r>
          </a:p>
          <a:p>
            <a:pPr lvl="0"/>
            <a:r>
              <a:rPr lang="es-MX" u="sng" dirty="0" smtClean="0">
                <a:hlinkClick r:id="rId2"/>
              </a:rPr>
              <a:t>↑</a:t>
            </a:r>
            <a:r>
              <a:rPr lang="es-MX" dirty="0" smtClean="0"/>
              <a:t> Son cinco vértebras fundidas en una</a:t>
            </a:r>
          </a:p>
          <a:p>
            <a:pPr lvl="0"/>
            <a:r>
              <a:rPr lang="es-MX" u="sng" dirty="0" smtClean="0">
                <a:hlinkClick r:id="rId2"/>
              </a:rPr>
              <a:t>↑</a:t>
            </a:r>
            <a:r>
              <a:rPr lang="es-MX" dirty="0" smtClean="0"/>
              <a:t> Son cuatro o cinco vértebras fundidas en una</a:t>
            </a:r>
          </a:p>
          <a:p>
            <a:pPr lvl="0"/>
            <a:r>
              <a:rPr lang="es-MX" u="sng" dirty="0" smtClean="0">
                <a:hlinkClick r:id="rId2"/>
              </a:rPr>
              <a:t>↑</a:t>
            </a:r>
            <a:r>
              <a:rPr lang="es-MX" dirty="0" smtClean="0"/>
              <a:t> Los </a:t>
            </a:r>
            <a:r>
              <a:rPr lang="es-MX" b="1" dirty="0" err="1" smtClean="0"/>
              <a:t>tarsianos</a:t>
            </a:r>
            <a:r>
              <a:rPr lang="es-MX" dirty="0" smtClean="0"/>
              <a:t> se conocen también por el nombre de </a:t>
            </a:r>
            <a:r>
              <a:rPr lang="es-MX" b="1" dirty="0" smtClean="0"/>
              <a:t>tarsos</a:t>
            </a:r>
            <a:r>
              <a:rPr lang="es-MX" dirty="0" smtClean="0"/>
              <a:t>.</a:t>
            </a:r>
          </a:p>
          <a:p>
            <a:pPr lvl="0"/>
            <a:r>
              <a:rPr lang="es-MX" u="sng" dirty="0" smtClean="0">
                <a:hlinkClick r:id="rId2"/>
              </a:rPr>
              <a:t>↑</a:t>
            </a:r>
            <a:r>
              <a:rPr lang="es-MX" dirty="0" smtClean="0"/>
              <a:t> Los </a:t>
            </a:r>
            <a:r>
              <a:rPr lang="es-MX" b="1" dirty="0" smtClean="0"/>
              <a:t>metatarsianos</a:t>
            </a:r>
            <a:r>
              <a:rPr lang="es-MX" dirty="0" smtClean="0"/>
              <a:t> se conocen también por el nombre de </a:t>
            </a:r>
            <a:r>
              <a:rPr lang="es-MX" b="1" dirty="0" smtClean="0"/>
              <a:t>metatarsos</a:t>
            </a:r>
            <a:r>
              <a:rPr lang="es-MX" dirty="0" smtClean="0"/>
              <a:t>.</a:t>
            </a:r>
          </a:p>
          <a:p>
            <a:pPr lvl="0"/>
            <a:r>
              <a:rPr lang="es-MX" u="sng" dirty="0" smtClean="0">
                <a:hlinkClick r:id="rId2"/>
              </a:rPr>
              <a:t>↑</a:t>
            </a:r>
            <a:r>
              <a:rPr lang="es-MX" dirty="0" smtClean="0"/>
              <a:t> Al </a:t>
            </a:r>
            <a:r>
              <a:rPr lang="es-MX" b="1" dirty="0" smtClean="0"/>
              <a:t>navicular</a:t>
            </a:r>
            <a:r>
              <a:rPr lang="es-MX" dirty="0" smtClean="0"/>
              <a:t> se le suele llamar también </a:t>
            </a:r>
            <a:r>
              <a:rPr lang="es-MX" b="1" dirty="0" smtClean="0"/>
              <a:t>escafoides</a:t>
            </a:r>
            <a:r>
              <a:rPr lang="es-MX" dirty="0" smtClean="0"/>
              <a:t>, aunque no hay que confundirlo que el hueso homónimo de los carpos.</a:t>
            </a:r>
          </a:p>
          <a:p>
            <a:pPr lvl="0"/>
            <a:r>
              <a:rPr lang="es-MX" u="sng" dirty="0" smtClean="0">
                <a:hlinkClick r:id="rId2"/>
              </a:rPr>
              <a:t>↑</a:t>
            </a:r>
            <a:r>
              <a:rPr lang="es-MX" dirty="0" smtClean="0"/>
              <a:t> Los </a:t>
            </a:r>
            <a:r>
              <a:rPr lang="es-MX" b="1" dirty="0" smtClean="0"/>
              <a:t>cuneiformes</a:t>
            </a:r>
            <a:r>
              <a:rPr lang="es-MX" dirty="0" smtClean="0"/>
              <a:t> se suelen llamar también </a:t>
            </a:r>
            <a:r>
              <a:rPr lang="es-MX" b="1" dirty="0" smtClean="0"/>
              <a:t>cuñas</a:t>
            </a:r>
            <a:r>
              <a:rPr lang="es-MX" dirty="0" smtClean="0"/>
              <a:t>.</a:t>
            </a:r>
          </a:p>
          <a:p>
            <a:endParaRPr lang="es-MX" dirty="0" smtClean="0"/>
          </a:p>
          <a:p>
            <a:endParaRPr lang="es-MX"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285728"/>
            <a:ext cx="8329642" cy="6069832"/>
          </a:xfrm>
        </p:spPr>
        <p:txBody>
          <a:bodyPr>
            <a:normAutofit/>
          </a:bodyPr>
          <a:lstStyle/>
          <a:p>
            <a:r>
              <a:rPr lang="es-MX" dirty="0" smtClean="0"/>
              <a:t>En segundo lugar, si las apófisis articulares superiores están orientadas como las de todas las vértebras dorsales, hacia atrás y ligeramente hacia arriba y hacia fuera. Las carillas articulares deben corresponder a las carillas superiores de la primera vértebra lumbar. </a:t>
            </a:r>
            <a:endParaRPr lang="es-MX" dirty="0"/>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Por fin aprendí todo….</a:t>
            </a:r>
            <a:br>
              <a:rPr lang="es-MX" dirty="0" smtClean="0"/>
            </a:br>
            <a:r>
              <a:rPr lang="es-MX" dirty="0" smtClean="0"/>
              <a:t>gracias.</a:t>
            </a:r>
            <a:endParaRPr lang="es-MX" dirty="0"/>
          </a:p>
        </p:txBody>
      </p:sp>
      <p:pic>
        <p:nvPicPr>
          <p:cNvPr id="4" name="3 Marcador de contenido" descr="CALACA.bmp"/>
          <p:cNvPicPr>
            <a:picLocks noGrp="1" noChangeAspect="1"/>
          </p:cNvPicPr>
          <p:nvPr>
            <p:ph idx="1"/>
          </p:nvPr>
        </p:nvPicPr>
        <p:blipFill>
          <a:blip r:embed="rId2" cstate="print"/>
          <a:stretch>
            <a:fillRect/>
          </a:stretch>
        </p:blipFill>
        <p:spPr>
          <a:xfrm>
            <a:off x="2071670" y="2000240"/>
            <a:ext cx="4143404" cy="4754292"/>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428604"/>
            <a:ext cx="8858280" cy="6429396"/>
          </a:xfrm>
        </p:spPr>
        <p:txBody>
          <a:bodyPr/>
          <a:lstStyle/>
          <a:p>
            <a:r>
              <a:rPr lang="es-MX" dirty="0" smtClean="0"/>
              <a:t>Por lo tanto, la </a:t>
            </a:r>
            <a:r>
              <a:rPr lang="es-MX" dirty="0" smtClean="0">
                <a:hlinkClick r:id="rId2"/>
              </a:rPr>
              <a:t>dirección</a:t>
            </a:r>
            <a:r>
              <a:rPr lang="es-MX" dirty="0" smtClean="0"/>
              <a:t> es la misma que la de las carillas inferiores de todas la vértebras lumbares: es decir, orientadas hacia fuera y hacia delante y con una curva transversal ligeramente convexa que se inscribe en una misma superficie cilíndrica, cuyo eje se sitúa aproximadamente en el origen de la espinosa.</a:t>
            </a:r>
          </a:p>
          <a:p>
            <a:pPr>
              <a:buNone/>
            </a:pPr>
            <a:endParaRPr lang="es-MX"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0"/>
            <a:ext cx="8186766" cy="1142984"/>
          </a:xfrm>
        </p:spPr>
        <p:txBody>
          <a:bodyPr/>
          <a:lstStyle/>
          <a:p>
            <a:r>
              <a:rPr lang="es-MX" b="1" dirty="0" smtClean="0"/>
              <a:t>VERTEBRAS LUMBARES</a:t>
            </a:r>
            <a:r>
              <a:rPr lang="es-MX" dirty="0" smtClean="0"/>
              <a:t/>
            </a:r>
            <a:br>
              <a:rPr lang="es-MX" dirty="0" smtClean="0"/>
            </a:br>
            <a:endParaRPr lang="es-MX" dirty="0"/>
          </a:p>
        </p:txBody>
      </p:sp>
      <p:sp>
        <p:nvSpPr>
          <p:cNvPr id="3" name="2 Marcador de contenido"/>
          <p:cNvSpPr>
            <a:spLocks noGrp="1"/>
          </p:cNvSpPr>
          <p:nvPr>
            <p:ph idx="1"/>
          </p:nvPr>
        </p:nvSpPr>
        <p:spPr>
          <a:xfrm>
            <a:off x="0" y="642918"/>
            <a:ext cx="9144000" cy="6215082"/>
          </a:xfrm>
        </p:spPr>
        <p:txBody>
          <a:bodyPr>
            <a:normAutofit/>
          </a:bodyPr>
          <a:lstStyle/>
          <a:p>
            <a:r>
              <a:rPr lang="es-MX" dirty="0" smtClean="0"/>
              <a:t>CUERPO </a:t>
            </a:r>
            <a:r>
              <a:rPr lang="es-MX" dirty="0" smtClean="0"/>
              <a:t>VERTEBRAL: El cuerpo de las vértebras lumbares es voluminoso, </a:t>
            </a:r>
            <a:r>
              <a:rPr lang="es-MX" dirty="0" err="1" smtClean="0"/>
              <a:t>reliforme</a:t>
            </a:r>
            <a:r>
              <a:rPr lang="es-MX" dirty="0" smtClean="0"/>
              <a:t>, con eje mayor transversal.</a:t>
            </a:r>
          </a:p>
          <a:p>
            <a:r>
              <a:rPr lang="es-MX" dirty="0" smtClean="0"/>
              <a:t>PEDICULOS: Son muy gruesos y sin planta en los tres quintos superiores, es decir en la mitad superior del ángulo formado por la unión de la cara posterior, con la cara lateral del cuerpo vertebral. El borde inferior es mucho más escotado que el inferior</a:t>
            </a:r>
            <a:r>
              <a:rPr lang="es-MX" dirty="0" smtClean="0"/>
              <a:t>.</a:t>
            </a:r>
            <a:endParaRPr lang="es-MX"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20000"/>
          </a:bodyPr>
          <a:lstStyle/>
          <a:p>
            <a:r>
              <a:rPr lang="es-MX" dirty="0" smtClean="0"/>
              <a:t>LAMINAS: Las láminas son más altas que anchas.</a:t>
            </a:r>
          </a:p>
          <a:p>
            <a:r>
              <a:rPr lang="es-MX" dirty="0" smtClean="0"/>
              <a:t>APOFISIS ESPINOSA: Esta apófisis es una lámina vertical rectangular, gruesa, dirigida horizontalmente hacia atrás y que termina en un borde posterior libre y abultado.</a:t>
            </a:r>
          </a:p>
          <a:p>
            <a:r>
              <a:rPr lang="es-MX" dirty="0" smtClean="0"/>
              <a:t>APOFIOSIS TRANSVERSA O APOFISIS COSTIFORMES. Las apófisis transversas se implantan en la unión del </a:t>
            </a:r>
            <a:r>
              <a:rPr lang="es-MX" dirty="0" err="1" smtClean="0"/>
              <a:t>pediculo</a:t>
            </a:r>
            <a:r>
              <a:rPr lang="es-MX" dirty="0" smtClean="0"/>
              <a:t> y de la apófisis articular superior. Son largas, como estrechas y terminan en una extremidad afilada, estas apófisis representan las costillas lumbares.</a:t>
            </a:r>
          </a:p>
          <a:p>
            <a:endParaRPr lang="es-MX" dirty="0" smtClean="0"/>
          </a:p>
          <a:p>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0"/>
            <a:ext cx="8001056" cy="1071546"/>
          </a:xfrm>
        </p:spPr>
        <p:txBody>
          <a:bodyPr/>
          <a:lstStyle/>
          <a:p>
            <a:r>
              <a:rPr lang="es-MX" dirty="0" smtClean="0"/>
              <a:t>Esqueleto Humano</a:t>
            </a:r>
            <a:endParaRPr lang="es-MX" dirty="0"/>
          </a:p>
        </p:txBody>
      </p:sp>
      <p:sp>
        <p:nvSpPr>
          <p:cNvPr id="3" name="2 Marcador de contenido"/>
          <p:cNvSpPr>
            <a:spLocks noGrp="1"/>
          </p:cNvSpPr>
          <p:nvPr>
            <p:ph idx="1"/>
          </p:nvPr>
        </p:nvSpPr>
        <p:spPr>
          <a:xfrm>
            <a:off x="642910" y="1071546"/>
            <a:ext cx="8501090" cy="5786454"/>
          </a:xfrm>
        </p:spPr>
        <p:txBody>
          <a:bodyPr>
            <a:normAutofit/>
          </a:bodyPr>
          <a:lstStyle/>
          <a:p>
            <a:r>
              <a:rPr lang="es-MX" dirty="0" smtClean="0"/>
              <a:t>Constituido por </a:t>
            </a:r>
            <a:r>
              <a:rPr lang="es-MX" b="1" dirty="0" smtClean="0"/>
              <a:t>202</a:t>
            </a:r>
            <a:r>
              <a:rPr lang="es-MX" dirty="0" smtClean="0"/>
              <a:t> </a:t>
            </a:r>
            <a:r>
              <a:rPr lang="es-MX" u="sng" dirty="0" smtClean="0">
                <a:hlinkClick r:id="rId2" tooltip="Hueso"/>
              </a:rPr>
              <a:t>huesos</a:t>
            </a:r>
            <a:r>
              <a:rPr lang="es-MX" dirty="0" smtClean="0"/>
              <a:t>  (206 si se consideran por separado las 5 vértebras sacras, que realmente están fundidas en un solo hueso; y hasta 209 o más si se incluyen además las vértebras coxígeas, que también están fundidas en un solo hueso), la mayoría de ellos pares, con un miembro de cada par en cada lado del cuerpo. </a:t>
            </a: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lnSpcReduction="10000"/>
          </a:bodyPr>
          <a:lstStyle/>
          <a:p>
            <a:r>
              <a:rPr lang="es-MX" dirty="0" smtClean="0"/>
              <a:t>En la parte posterior de su base de implantación presenta un tubérculo llamado tubérculo accesorio. Este tubérculo es, según algunas opiniones homologo a las apófisis transversas de las vértebras dorsales, en tanto que para </a:t>
            </a:r>
            <a:r>
              <a:rPr lang="es-MX" dirty="0" err="1" smtClean="0"/>
              <a:t>vallois</a:t>
            </a:r>
            <a:r>
              <a:rPr lang="es-MX" dirty="0" smtClean="0"/>
              <a:t> los tubérculos </a:t>
            </a:r>
            <a:r>
              <a:rPr lang="es-MX" dirty="0" smtClean="0">
                <a:hlinkClick r:id="rId2"/>
              </a:rPr>
              <a:t>accesorios</a:t>
            </a:r>
            <a:r>
              <a:rPr lang="es-MX" dirty="0" smtClean="0"/>
              <a:t> así como los tubérculos mamilares son simples eminencias de inserción de ciertos tendones de los músculos espinales</a:t>
            </a:r>
            <a:r>
              <a:rPr lang="es-MX" dirty="0" smtClean="0"/>
              <a:t>.</a:t>
            </a:r>
            <a:endParaRPr lang="es-MX"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dirty="0" smtClean="0"/>
              <a:t>APOFISIS ARTICULARES: Las apófisis articulares superiores están aplanadas transversalmente. Su cara interna esta ocupada por una superficie articular en forma de canal vertical cuya concavidad mira hacia dentro y un poco hacia atrás. Su cara externa presenta, a lo largo del borde posterior de la apófisis, una eminencia llamada tubérculo mamilar.</a:t>
            </a:r>
          </a:p>
          <a:p>
            <a:endParaRPr lang="es-MX" dirty="0" smtClean="0"/>
          </a:p>
          <a:p>
            <a:endParaRPr lang="es-MX"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Las apófisis articulares inferiores muestran una superficie articular convexa en forma de segmento de cilindro.</a:t>
            </a:r>
          </a:p>
          <a:p>
            <a:endParaRPr lang="es-MX"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Esa superficie mira hacia fuera, y ligeramente hacia delante y se desliza en la concavidad de la apófisis articular superior de la vértebra situada por debajo.</a:t>
            </a:r>
          </a:p>
          <a:p>
            <a:r>
              <a:rPr lang="es-MX" dirty="0" smtClean="0"/>
              <a:t>AGUJERO </a:t>
            </a:r>
            <a:r>
              <a:rPr lang="es-MX" dirty="0" smtClean="0"/>
              <a:t>VERTEBRAL: Es triangular y sus tres lados son casi iguales</a:t>
            </a:r>
          </a:p>
          <a:p>
            <a:pPr>
              <a:buNone/>
            </a:pPr>
            <a:endParaRPr lang="es-MX"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VERTEBRAS COCCIGEAS</a:t>
            </a:r>
            <a:r>
              <a:rPr lang="es-MX" dirty="0" smtClean="0"/>
              <a:t/>
            </a:r>
            <a:br>
              <a:rPr lang="es-MX" dirty="0" smtClean="0"/>
            </a:br>
            <a:endParaRPr lang="es-MX" dirty="0"/>
          </a:p>
        </p:txBody>
      </p:sp>
      <p:sp>
        <p:nvSpPr>
          <p:cNvPr id="3" name="2 Marcador de contenido"/>
          <p:cNvSpPr>
            <a:spLocks noGrp="1"/>
          </p:cNvSpPr>
          <p:nvPr>
            <p:ph idx="1"/>
          </p:nvPr>
        </p:nvSpPr>
        <p:spPr/>
        <p:txBody>
          <a:bodyPr/>
          <a:lstStyle/>
          <a:p>
            <a:r>
              <a:rPr lang="es-MX" dirty="0" smtClean="0"/>
              <a:t>Las </a:t>
            </a:r>
            <a:r>
              <a:rPr lang="es-MX" dirty="0" smtClean="0"/>
              <a:t>vértebras sacras y coccígeas están soldadas y forman dos </a:t>
            </a:r>
            <a:r>
              <a:rPr lang="es-MX" dirty="0" smtClean="0">
                <a:hlinkClick r:id="rId2"/>
              </a:rPr>
              <a:t>huesos</a:t>
            </a:r>
            <a:r>
              <a:rPr lang="es-MX" dirty="0" smtClean="0"/>
              <a:t> distintos, el sacro y el cóccix.</a:t>
            </a:r>
          </a:p>
          <a:p>
            <a:endParaRPr lang="es-MX"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0"/>
            <a:ext cx="7972452" cy="857232"/>
          </a:xfrm>
        </p:spPr>
        <p:txBody>
          <a:bodyPr/>
          <a:lstStyle/>
          <a:p>
            <a:r>
              <a:rPr lang="es-MX" dirty="0" smtClean="0"/>
              <a:t>SACRO</a:t>
            </a:r>
            <a:endParaRPr lang="es-MX" dirty="0"/>
          </a:p>
        </p:txBody>
      </p:sp>
      <p:sp>
        <p:nvSpPr>
          <p:cNvPr id="3" name="2 Marcador de contenido"/>
          <p:cNvSpPr>
            <a:spLocks noGrp="1"/>
          </p:cNvSpPr>
          <p:nvPr>
            <p:ph idx="1"/>
          </p:nvPr>
        </p:nvSpPr>
        <p:spPr>
          <a:xfrm>
            <a:off x="0" y="857232"/>
            <a:ext cx="9144000" cy="6000768"/>
          </a:xfrm>
        </p:spPr>
        <p:txBody>
          <a:bodyPr>
            <a:normAutofit fontScale="92500"/>
          </a:bodyPr>
          <a:lstStyle/>
          <a:p>
            <a:r>
              <a:rPr lang="es-MX" dirty="0" smtClean="0"/>
              <a:t>: </a:t>
            </a:r>
            <a:r>
              <a:rPr lang="es-MX" dirty="0" smtClean="0"/>
              <a:t>El sacro es resultado de la unión de las cinco vértebras sacras.</a:t>
            </a:r>
          </a:p>
          <a:p>
            <a:r>
              <a:rPr lang="es-MX" dirty="0" smtClean="0"/>
              <a:t>Esta situada en la parte posterior de la pelvis, por debajo de la columna lumbar y entre los dos huesos iliacos. Forman con la columna lumbar un ángulo obtuso, saliente hacia delante llamado ángulo sacro vertebral anterior o promontorio. Este ángulo mide 118º en </a:t>
            </a:r>
            <a:r>
              <a:rPr lang="es-MX" dirty="0" smtClean="0">
                <a:hlinkClick r:id="rId2"/>
              </a:rPr>
              <a:t>la mujer</a:t>
            </a:r>
            <a:r>
              <a:rPr lang="es-MX" dirty="0" smtClean="0"/>
              <a:t> y 126º en el </a:t>
            </a:r>
            <a:r>
              <a:rPr lang="es-MX" dirty="0" smtClean="0">
                <a:hlinkClick r:id="rId3"/>
              </a:rPr>
              <a:t>hombre</a:t>
            </a:r>
            <a:r>
              <a:rPr lang="es-MX" dirty="0" smtClean="0"/>
              <a:t>.</a:t>
            </a:r>
          </a:p>
          <a:p>
            <a:r>
              <a:rPr lang="es-MX" dirty="0" smtClean="0"/>
              <a:t>El sacro esta escavado, su concavidad es más acentuada en la </a:t>
            </a:r>
            <a:r>
              <a:rPr lang="es-MX" dirty="0" smtClean="0">
                <a:hlinkClick r:id="rId2"/>
              </a:rPr>
              <a:t>mujer</a:t>
            </a:r>
            <a:r>
              <a:rPr lang="es-MX" dirty="0" smtClean="0"/>
              <a:t> que en el hombre y mira hacia delante.</a:t>
            </a:r>
          </a:p>
          <a:p>
            <a:r>
              <a:rPr lang="es-MX" dirty="0" smtClean="0"/>
              <a:t>Su forma es de una pirámide cuadrangular, aplanada de adelante hacia atrás, de base superior y de vértice inferior. Se describen en cuatro caras, con una base y un vértice.</a:t>
            </a:r>
          </a:p>
          <a:p>
            <a:endParaRPr lang="es-MX"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lnSpcReduction="10000"/>
          </a:bodyPr>
          <a:lstStyle/>
          <a:p>
            <a:r>
              <a:rPr lang="es-MX" dirty="0" smtClean="0"/>
              <a:t>CARA ANTERIOR: Esta cara es </a:t>
            </a:r>
            <a:r>
              <a:rPr lang="es-MX" dirty="0" err="1" smtClean="0"/>
              <a:t>concava</a:t>
            </a:r>
            <a:r>
              <a:rPr lang="es-MX" dirty="0" smtClean="0"/>
              <a:t> de arriba hacia abajo y transversalmente. Su parte media esta constituida por los cuerpos de las cinco vértebras sacras, separadas entre si por 4 crestas transversales. La altura de los cuerpos vertebrales disminuye de arriba hacia abajo, de modo que la cresta transversal comprendida entre la segunda y la tercera sacra se sitúa a la mitad de la altura del hueso.</a:t>
            </a:r>
          </a:p>
          <a:p>
            <a:endParaRPr lang="es-MX"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857232"/>
            <a:ext cx="8786842" cy="5498328"/>
          </a:xfrm>
        </p:spPr>
        <p:txBody>
          <a:bodyPr>
            <a:normAutofit lnSpcReduction="10000"/>
          </a:bodyPr>
          <a:lstStyle/>
          <a:p>
            <a:r>
              <a:rPr lang="es-MX" dirty="0" smtClean="0"/>
              <a:t>En las extremidades transversales de estas crestas se observan a cada lado cuatro orificios, los agujeros sacros anteriores .Estos orificios ovales, con su extremidad interna mas amplia, dan paso alas ramas anteriores de los nervios sacros y se prolongan hacia fuera por unos canales cuya anchura y profundidad disminuyen de adentro hacia fuera. La primera es ligeramente descendente y la segunda horizontal y tanto que las dos ultimas, sobre todo la ultima son ligeramente ascendente. La distancia que separa cada agujero sacro anterior de la línea media disminuye de arriba hacia abajo.</a:t>
            </a:r>
          </a:p>
          <a:p>
            <a:pPr>
              <a:buNone/>
            </a:pPr>
            <a:endParaRPr lang="es-MX"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dirty="0" smtClean="0"/>
              <a:t>CARA POSTERIOR: Esta cara es convexa y muy irregular. Presenta en la línea media una cresta, la cresta sacra, constituida por tres o cuatro tubérculos que alternan con depresiones. Los tubérculos son resultado de la </a:t>
            </a:r>
            <a:r>
              <a:rPr lang="es-MX" dirty="0" smtClean="0">
                <a:hlinkClick r:id="rId2"/>
              </a:rPr>
              <a:t>fusión</a:t>
            </a:r>
            <a:r>
              <a:rPr lang="es-MX" dirty="0" smtClean="0"/>
              <a:t> de las apófisis espinosas. La cresta sacra se bifurca hacia abajo, a la altura del agujero sacro posterior tercero o cuarto, en dos columnitas óseas, las astas del sacro. Las astas del sacro divergen de arriba hacia abajo y limitan la escotadura sacra o </a:t>
            </a:r>
            <a:r>
              <a:rPr lang="es-MX" dirty="0" err="1" smtClean="0"/>
              <a:t>hiatus</a:t>
            </a:r>
            <a:r>
              <a:rPr lang="es-MX" dirty="0" smtClean="0"/>
              <a:t> </a:t>
            </a:r>
            <a:r>
              <a:rPr lang="es-MX" dirty="0" err="1" smtClean="0"/>
              <a:t>sacrales</a:t>
            </a:r>
            <a:r>
              <a:rPr lang="es-MX" dirty="0" smtClean="0"/>
              <a:t> en cuyo vértice termina el agujero sacro.</a:t>
            </a:r>
          </a:p>
          <a:p>
            <a:endParaRPr lang="es-MX"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428604"/>
            <a:ext cx="9144000" cy="6429396"/>
          </a:xfrm>
        </p:spPr>
        <p:txBody>
          <a:bodyPr>
            <a:normAutofit/>
          </a:bodyPr>
          <a:lstStyle/>
          <a:p>
            <a:r>
              <a:rPr lang="es-MX" dirty="0" smtClean="0"/>
              <a:t>CARAS LATERALES: Las caras laterales son triangulares, de base superior, se aprecian en ellas segmentos, uno superior y otro inferior.</a:t>
            </a:r>
          </a:p>
          <a:p>
            <a:r>
              <a:rPr lang="es-MX" dirty="0" smtClean="0"/>
              <a:t>El segmento superior, ancho, corresponde a las dos primeras vértebras sacras. Su porción </a:t>
            </a:r>
            <a:r>
              <a:rPr lang="es-MX" dirty="0" err="1" smtClean="0"/>
              <a:t>anteroinferior</a:t>
            </a:r>
            <a:r>
              <a:rPr lang="es-MX" dirty="0" smtClean="0"/>
              <a:t> esta ocupada por una superficie articular llamada superficie auricular, porque el contorna de esta superficie se asemeja al del pabellón de la oreja. Se articula a una carilla similar al del hueso coxal.</a:t>
            </a:r>
          </a:p>
          <a:p>
            <a:r>
              <a:rPr lang="es-MX" dirty="0" smtClean="0"/>
              <a:t>Por detrás de la superficie articular se encuentra un área irregular rugosa en la cual se distingue la primera fosa cribosa, el segmento inferior de las caras laterales corresponde alas tres ultimas vértebras sacras.</a:t>
            </a:r>
          </a:p>
          <a:p>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Los huesos impares son: las </a:t>
            </a:r>
            <a:r>
              <a:rPr lang="es-MX" u="sng" dirty="0" smtClean="0">
                <a:hlinkClick r:id="rId2" tooltip="Vértebra"/>
              </a:rPr>
              <a:t>vértebras</a:t>
            </a:r>
            <a:r>
              <a:rPr lang="es-MX" dirty="0" smtClean="0"/>
              <a:t>, el </a:t>
            </a:r>
            <a:r>
              <a:rPr lang="es-MX" u="sng" dirty="0" smtClean="0">
                <a:hlinkClick r:id="rId3" tooltip="Esternón"/>
              </a:rPr>
              <a:t>esternón</a:t>
            </a:r>
            <a:r>
              <a:rPr lang="es-MX" dirty="0" smtClean="0"/>
              <a:t>, el </a:t>
            </a:r>
            <a:r>
              <a:rPr lang="es-MX" u="sng" dirty="0" smtClean="0">
                <a:hlinkClick r:id="rId4" tooltip="Frontal"/>
              </a:rPr>
              <a:t>frontal</a:t>
            </a:r>
            <a:r>
              <a:rPr lang="es-MX" dirty="0" smtClean="0"/>
              <a:t>, el </a:t>
            </a:r>
            <a:r>
              <a:rPr lang="es-MX" u="sng" dirty="0" smtClean="0">
                <a:hlinkClick r:id="rId5" tooltip="Occipital"/>
              </a:rPr>
              <a:t>occipital</a:t>
            </a:r>
            <a:r>
              <a:rPr lang="es-MX" dirty="0" smtClean="0"/>
              <a:t>, la </a:t>
            </a:r>
            <a:r>
              <a:rPr lang="es-MX" u="sng" dirty="0" smtClean="0">
                <a:hlinkClick r:id="rId6" tooltip="Mandíbula"/>
              </a:rPr>
              <a:t>mandíbula</a:t>
            </a:r>
            <a:r>
              <a:rPr lang="es-MX" dirty="0" smtClean="0"/>
              <a:t>, el </a:t>
            </a:r>
            <a:r>
              <a:rPr lang="es-MX" u="sng" dirty="0" smtClean="0">
                <a:hlinkClick r:id="rId7" tooltip="Esfenoides"/>
              </a:rPr>
              <a:t>esfenoides</a:t>
            </a:r>
            <a:r>
              <a:rPr lang="es-MX" dirty="0" smtClean="0"/>
              <a:t>, el </a:t>
            </a:r>
            <a:r>
              <a:rPr lang="es-MX" u="sng" dirty="0" smtClean="0">
                <a:hlinkClick r:id="rId8" tooltip="Etmoides"/>
              </a:rPr>
              <a:t>etmoides</a:t>
            </a:r>
            <a:r>
              <a:rPr lang="es-MX" dirty="0" smtClean="0"/>
              <a:t>, el </a:t>
            </a:r>
            <a:r>
              <a:rPr lang="es-MX" u="sng" dirty="0" smtClean="0">
                <a:hlinkClick r:id="rId9" tooltip="Vómer"/>
              </a:rPr>
              <a:t>vómer</a:t>
            </a:r>
            <a:r>
              <a:rPr lang="es-MX" dirty="0" smtClean="0"/>
              <a:t> y el </a:t>
            </a:r>
            <a:r>
              <a:rPr lang="es-MX" u="sng" dirty="0" smtClean="0">
                <a:hlinkClick r:id="rId10" tooltip="Hioides"/>
              </a:rPr>
              <a:t>hioides</a:t>
            </a:r>
            <a:r>
              <a:rPr lang="es-MX" dirty="0" smtClean="0"/>
              <a:t>. </a:t>
            </a:r>
          </a:p>
          <a:p>
            <a:r>
              <a:rPr lang="es-MX" dirty="0" smtClean="0"/>
              <a:t>El </a:t>
            </a:r>
            <a:r>
              <a:rPr lang="es-MX" u="sng" dirty="0" smtClean="0">
                <a:hlinkClick r:id="rId11" tooltip="Esqueleto"/>
              </a:rPr>
              <a:t>esqueleto</a:t>
            </a:r>
            <a:r>
              <a:rPr lang="es-MX" dirty="0" smtClean="0"/>
              <a:t> de los lactantes y </a:t>
            </a:r>
            <a:r>
              <a:rPr lang="es-MX" u="sng" dirty="0" smtClean="0">
                <a:hlinkClick r:id="rId12" tooltip="Niños"/>
              </a:rPr>
              <a:t>niños</a:t>
            </a:r>
            <a:r>
              <a:rPr lang="es-MX" dirty="0" smtClean="0"/>
              <a:t> presenta más de 202 huesos ya que algunos de éstos se fusionan más tarde en la vida adulta.</a:t>
            </a:r>
          </a:p>
          <a:p>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dirty="0" smtClean="0"/>
              <a:t>BASE: la base del sacro mira hacia delante y hacia arriba su parte media presenta de adelante hacia atrás, primero la cara superior reniforme del cuerpo de la primera vértebra sacra y después del orificio superior, triangular de base anterior del conducto sacro. Los bordes laterales de este orificio son oblicuos hacia abajo, hacia adentro y hacia atrás. Y limitan una escotadura cuyo vértice inferior corresponde a la extremidad superior de la cresta sacra.</a:t>
            </a:r>
          </a:p>
          <a:p>
            <a:endParaRPr lang="es-MX"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285720" y="928670"/>
            <a:ext cx="8401080" cy="5426890"/>
          </a:xfrm>
        </p:spPr>
        <p:txBody>
          <a:bodyPr/>
          <a:lstStyle/>
          <a:p>
            <a:r>
              <a:rPr lang="es-MX" dirty="0" smtClean="0"/>
              <a:t>VERTICE: El vértice esta ocupado por una superficie convexa, elíptica cuyo eje mayor es transversal y que se articula con la base del cóccix. La superficie articular inferior del sacro, la superficie superior del cóccix y las superficies articulares de las vértebras coccígeas, que están incompletamente soldadas, presentan en su parte central una pequeña fosita de origen notó cordal.</a:t>
            </a:r>
          </a:p>
          <a:p>
            <a:endParaRPr lang="es-MX"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85000" lnSpcReduction="10000"/>
          </a:bodyPr>
          <a:lstStyle/>
          <a:p>
            <a:r>
              <a:rPr lang="es-MX" dirty="0" smtClean="0"/>
              <a:t>CONDUCTO SACRO: Forman la parte inferior del conducto raquídeo. Prismático triangular hacia arriba, se estrecha y se aplana poco apoco hacia abajo. En su extremidad inferior, el conducto sacro esta representado por un canal abierto hacia atrás y limitado lateralmente por las astas del sacro.</a:t>
            </a:r>
          </a:p>
          <a:p>
            <a:r>
              <a:rPr lang="es-MX" dirty="0" smtClean="0"/>
              <a:t>El conducto sacro origina a cada lado cuatro conductos, verdaderos agujeros o conductos de conjunción que se bifurcan muy pronto para abrirse hacia adelante y hacia atrás de la superficie del hueso en los agujeros sacros anteriores y posteriores.</a:t>
            </a:r>
          </a:p>
          <a:p>
            <a:endParaRPr lang="es-MX"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a:bodyPr>
          <a:lstStyle/>
          <a:p>
            <a:r>
              <a:rPr lang="es-MX" b="1" dirty="0" smtClean="0"/>
              <a:t>COXIS.</a:t>
            </a:r>
            <a:endParaRPr lang="es-MX" dirty="0" smtClean="0"/>
          </a:p>
          <a:p>
            <a:r>
              <a:rPr lang="es-MX" dirty="0" smtClean="0"/>
              <a:t>Es una pieza ósea, aplanada de adelante hacia atrás, triangular, cuya base esta orientada hacia arriba y vértice hacia abajo. Esta constituidos por la unión de cuatro a seis vértebras atrofiadas.</a:t>
            </a:r>
          </a:p>
          <a:p>
            <a:r>
              <a:rPr lang="es-MX" dirty="0" smtClean="0"/>
              <a:t>Se distingue en cóccix dos caras, dos bordes, una base y un vértice. La cara anterior es ligeramente </a:t>
            </a:r>
            <a:r>
              <a:rPr lang="es-MX" dirty="0" err="1" smtClean="0"/>
              <a:t>concava</a:t>
            </a:r>
            <a:r>
              <a:rPr lang="es-MX" dirty="0" smtClean="0"/>
              <a:t>, la cara posterior es convexa. Ambas presentan surcos transversales, indicios de la separación primitiva de las vértebras coccígeas</a:t>
            </a:r>
            <a:endParaRPr lang="es-MX"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0"/>
            <a:ext cx="7929618" cy="1071546"/>
          </a:xfrm>
        </p:spPr>
        <p:txBody>
          <a:bodyPr/>
          <a:lstStyle/>
          <a:p>
            <a:r>
              <a:rPr lang="es-MX" b="1" dirty="0" smtClean="0"/>
              <a:t>Huesos del </a:t>
            </a:r>
            <a:r>
              <a:rPr lang="es-MX" b="1" u="sng" dirty="0" smtClean="0">
                <a:hlinkClick r:id="rId2" tooltip="Tórax"/>
              </a:rPr>
              <a:t>tórax</a:t>
            </a:r>
            <a:r>
              <a:rPr lang="es-MX" b="1" dirty="0" smtClean="0"/>
              <a:t> (25)</a:t>
            </a:r>
            <a:br>
              <a:rPr lang="es-MX" b="1" dirty="0" smtClean="0"/>
            </a:br>
            <a:endParaRPr lang="es-MX" dirty="0"/>
          </a:p>
        </p:txBody>
      </p:sp>
      <p:sp>
        <p:nvSpPr>
          <p:cNvPr id="3" name="2 Marcador de contenido"/>
          <p:cNvSpPr>
            <a:spLocks noGrp="1"/>
          </p:cNvSpPr>
          <p:nvPr>
            <p:ph idx="1"/>
          </p:nvPr>
        </p:nvSpPr>
        <p:spPr>
          <a:xfrm>
            <a:off x="428596" y="642918"/>
            <a:ext cx="8715404" cy="6215082"/>
          </a:xfrm>
        </p:spPr>
        <p:txBody>
          <a:bodyPr>
            <a:normAutofit fontScale="62500" lnSpcReduction="20000"/>
          </a:bodyPr>
          <a:lstStyle/>
          <a:p>
            <a:r>
              <a:rPr lang="es-MX" dirty="0" smtClean="0"/>
              <a:t>Tórax: esternón (impar) y costillas (pares). Está cerrado posteriormente por la </a:t>
            </a:r>
            <a:r>
              <a:rPr lang="es-MX" i="1" dirty="0" smtClean="0"/>
              <a:t>columna dorsal</a:t>
            </a:r>
            <a:r>
              <a:rPr lang="es-MX" dirty="0" smtClean="0"/>
              <a:t>.</a:t>
            </a:r>
          </a:p>
          <a:p>
            <a:pPr lvl="0"/>
            <a:r>
              <a:rPr lang="es-MX" u="sng" dirty="0" smtClean="0">
                <a:hlinkClick r:id="rId3" tooltip="Esternón"/>
              </a:rPr>
              <a:t>Esternón</a:t>
            </a:r>
            <a:r>
              <a:rPr lang="es-MX" dirty="0" smtClean="0"/>
              <a:t> (</a:t>
            </a:r>
            <a:r>
              <a:rPr lang="es-MX" b="1" dirty="0" smtClean="0"/>
              <a:t>1</a:t>
            </a:r>
            <a:r>
              <a:rPr lang="es-MX" dirty="0" smtClean="0"/>
              <a:t>)</a:t>
            </a:r>
          </a:p>
          <a:p>
            <a:pPr lvl="0"/>
            <a:r>
              <a:rPr lang="es-MX" u="sng" dirty="0" smtClean="0">
                <a:hlinkClick r:id="rId4" tooltip="Costillas"/>
              </a:rPr>
              <a:t>Costillas</a:t>
            </a:r>
            <a:r>
              <a:rPr lang="es-MX" dirty="0" smtClean="0"/>
              <a:t> (</a:t>
            </a:r>
            <a:r>
              <a:rPr lang="es-MX" b="1" dirty="0" smtClean="0"/>
              <a:t>24</a:t>
            </a:r>
            <a:r>
              <a:rPr lang="es-MX" dirty="0" smtClean="0"/>
              <a:t>)</a:t>
            </a:r>
          </a:p>
          <a:p>
            <a:pPr lvl="0"/>
            <a:r>
              <a:rPr lang="es-MX" u="sng" dirty="0" smtClean="0">
                <a:hlinkClick r:id="rId5" tooltip="Costillas verdaderas"/>
              </a:rPr>
              <a:t>Costillas verdaderas</a:t>
            </a:r>
            <a:r>
              <a:rPr lang="es-MX" dirty="0" smtClean="0"/>
              <a:t> (</a:t>
            </a:r>
            <a:r>
              <a:rPr lang="es-MX" b="1" dirty="0" smtClean="0"/>
              <a:t>14</a:t>
            </a:r>
            <a:r>
              <a:rPr lang="es-MX" dirty="0" smtClean="0"/>
              <a:t>)</a:t>
            </a:r>
          </a:p>
          <a:p>
            <a:pPr lvl="0"/>
            <a:r>
              <a:rPr lang="es-MX" u="sng" dirty="0" smtClean="0">
                <a:hlinkClick r:id="rId5" tooltip="Costillas verdaderas"/>
              </a:rPr>
              <a:t>Primera costilla verdadera</a:t>
            </a:r>
            <a:r>
              <a:rPr lang="es-MX" dirty="0" smtClean="0"/>
              <a:t> (</a:t>
            </a:r>
            <a:r>
              <a:rPr lang="es-MX" b="1" dirty="0" smtClean="0"/>
              <a:t>2</a:t>
            </a:r>
            <a:r>
              <a:rPr lang="es-MX" dirty="0" smtClean="0"/>
              <a:t>)</a:t>
            </a:r>
          </a:p>
          <a:p>
            <a:pPr lvl="0"/>
            <a:r>
              <a:rPr lang="es-MX" u="sng" dirty="0" smtClean="0">
                <a:hlinkClick r:id="rId5" tooltip="Costillas verdaderas"/>
              </a:rPr>
              <a:t>Segunda costilla verdadera</a:t>
            </a:r>
            <a:r>
              <a:rPr lang="es-MX" dirty="0" smtClean="0"/>
              <a:t> (</a:t>
            </a:r>
            <a:r>
              <a:rPr lang="es-MX" b="1" dirty="0" smtClean="0"/>
              <a:t>2</a:t>
            </a:r>
            <a:r>
              <a:rPr lang="es-MX" dirty="0" smtClean="0"/>
              <a:t>)</a:t>
            </a:r>
          </a:p>
          <a:p>
            <a:pPr lvl="0"/>
            <a:r>
              <a:rPr lang="es-MX" u="sng" dirty="0" smtClean="0">
                <a:hlinkClick r:id="rId5" tooltip="Costillas verdaderas"/>
              </a:rPr>
              <a:t>Tercera costilla verdadera</a:t>
            </a:r>
            <a:r>
              <a:rPr lang="es-MX" dirty="0" smtClean="0"/>
              <a:t> (</a:t>
            </a:r>
            <a:r>
              <a:rPr lang="es-MX" b="1" dirty="0" smtClean="0"/>
              <a:t>2</a:t>
            </a:r>
            <a:r>
              <a:rPr lang="es-MX" dirty="0" smtClean="0"/>
              <a:t>)</a:t>
            </a:r>
          </a:p>
          <a:p>
            <a:pPr lvl="0"/>
            <a:r>
              <a:rPr lang="es-MX" u="sng" dirty="0" smtClean="0">
                <a:hlinkClick r:id="rId5" tooltip="Costillas verdaderas"/>
              </a:rPr>
              <a:t>Cuarta costilla verdadera</a:t>
            </a:r>
            <a:r>
              <a:rPr lang="es-MX" dirty="0" smtClean="0"/>
              <a:t> (</a:t>
            </a:r>
            <a:r>
              <a:rPr lang="es-MX" b="1" dirty="0" smtClean="0"/>
              <a:t>2</a:t>
            </a:r>
            <a:r>
              <a:rPr lang="es-MX" dirty="0" smtClean="0"/>
              <a:t>)</a:t>
            </a:r>
          </a:p>
          <a:p>
            <a:pPr lvl="0"/>
            <a:r>
              <a:rPr lang="es-MX" u="sng" dirty="0" smtClean="0">
                <a:hlinkClick r:id="rId5" tooltip="Costillas verdaderas"/>
              </a:rPr>
              <a:t>Quinta costilla verdadera</a:t>
            </a:r>
            <a:r>
              <a:rPr lang="es-MX" dirty="0" smtClean="0"/>
              <a:t> (</a:t>
            </a:r>
            <a:r>
              <a:rPr lang="es-MX" b="1" dirty="0" smtClean="0"/>
              <a:t>2</a:t>
            </a:r>
            <a:r>
              <a:rPr lang="es-MX" dirty="0" smtClean="0"/>
              <a:t>)</a:t>
            </a:r>
          </a:p>
          <a:p>
            <a:pPr lvl="0"/>
            <a:r>
              <a:rPr lang="es-MX" u="sng" dirty="0" smtClean="0">
                <a:hlinkClick r:id="rId5" tooltip="Costillas verdaderas"/>
              </a:rPr>
              <a:t>Sexta costilla verdadera</a:t>
            </a:r>
            <a:r>
              <a:rPr lang="es-MX" dirty="0" smtClean="0"/>
              <a:t> (</a:t>
            </a:r>
            <a:r>
              <a:rPr lang="es-MX" b="1" dirty="0" smtClean="0"/>
              <a:t>2</a:t>
            </a:r>
            <a:r>
              <a:rPr lang="es-MX" dirty="0" smtClean="0"/>
              <a:t>)</a:t>
            </a:r>
          </a:p>
          <a:p>
            <a:pPr lvl="0"/>
            <a:r>
              <a:rPr lang="es-MX" u="sng" dirty="0" smtClean="0">
                <a:hlinkClick r:id="rId5" tooltip="Costillas verdaderas"/>
              </a:rPr>
              <a:t>Séptima costilla verdadera</a:t>
            </a:r>
            <a:r>
              <a:rPr lang="es-MX" dirty="0" smtClean="0"/>
              <a:t> (</a:t>
            </a:r>
            <a:r>
              <a:rPr lang="es-MX" b="1" dirty="0" smtClean="0"/>
              <a:t>2</a:t>
            </a:r>
            <a:r>
              <a:rPr lang="es-MX" dirty="0" smtClean="0"/>
              <a:t>)</a:t>
            </a:r>
          </a:p>
          <a:p>
            <a:pPr lvl="0"/>
            <a:r>
              <a:rPr lang="es-MX" u="sng" dirty="0" smtClean="0">
                <a:hlinkClick r:id="rId6" tooltip="Costillas falsas"/>
              </a:rPr>
              <a:t>Costillas falsas</a:t>
            </a:r>
            <a:r>
              <a:rPr lang="es-MX" dirty="0" smtClean="0"/>
              <a:t> (</a:t>
            </a:r>
            <a:r>
              <a:rPr lang="es-MX" b="1" dirty="0" smtClean="0"/>
              <a:t>6</a:t>
            </a:r>
            <a:r>
              <a:rPr lang="es-MX" dirty="0" smtClean="0"/>
              <a:t>)</a:t>
            </a:r>
          </a:p>
          <a:p>
            <a:pPr lvl="0"/>
            <a:r>
              <a:rPr lang="es-MX" u="sng" dirty="0" smtClean="0">
                <a:hlinkClick r:id="rId6" tooltip="Costillas falsas"/>
              </a:rPr>
              <a:t>Primera costilla falsa</a:t>
            </a:r>
            <a:r>
              <a:rPr lang="es-MX" dirty="0" smtClean="0"/>
              <a:t> (</a:t>
            </a:r>
            <a:r>
              <a:rPr lang="es-MX" b="1" dirty="0" smtClean="0"/>
              <a:t>2</a:t>
            </a:r>
            <a:r>
              <a:rPr lang="es-MX" dirty="0" smtClean="0"/>
              <a:t>)</a:t>
            </a:r>
          </a:p>
          <a:p>
            <a:pPr lvl="0"/>
            <a:r>
              <a:rPr lang="es-MX" u="sng" dirty="0" smtClean="0">
                <a:hlinkClick r:id="rId6" tooltip="Costillas falsas"/>
              </a:rPr>
              <a:t>Segunda costilla falsa</a:t>
            </a:r>
            <a:r>
              <a:rPr lang="es-MX" dirty="0" smtClean="0"/>
              <a:t> (</a:t>
            </a:r>
            <a:r>
              <a:rPr lang="es-MX" b="1" dirty="0" smtClean="0"/>
              <a:t>2</a:t>
            </a:r>
            <a:r>
              <a:rPr lang="es-MX" dirty="0" smtClean="0"/>
              <a:t>)</a:t>
            </a:r>
          </a:p>
          <a:p>
            <a:pPr lvl="0"/>
            <a:r>
              <a:rPr lang="es-MX" u="sng" dirty="0" smtClean="0">
                <a:hlinkClick r:id="rId6" tooltip="Costillas falsas"/>
              </a:rPr>
              <a:t>Tercera costilla falsa</a:t>
            </a:r>
            <a:r>
              <a:rPr lang="es-MX" dirty="0" smtClean="0"/>
              <a:t> (</a:t>
            </a:r>
            <a:r>
              <a:rPr lang="es-MX" b="1" dirty="0" smtClean="0"/>
              <a:t>2</a:t>
            </a:r>
            <a:r>
              <a:rPr lang="es-MX" dirty="0" smtClean="0"/>
              <a:t>)</a:t>
            </a:r>
          </a:p>
          <a:p>
            <a:pPr lvl="0"/>
            <a:r>
              <a:rPr lang="es-MX" u="sng" dirty="0" smtClean="0">
                <a:hlinkClick r:id="rId7" tooltip="Costillas flotantes"/>
              </a:rPr>
              <a:t>Costillas flotantes</a:t>
            </a:r>
            <a:r>
              <a:rPr lang="es-MX" dirty="0" smtClean="0"/>
              <a:t> (</a:t>
            </a:r>
            <a:r>
              <a:rPr lang="es-MX" b="1" dirty="0" smtClean="0"/>
              <a:t>4</a:t>
            </a:r>
            <a:r>
              <a:rPr lang="es-MX" dirty="0" smtClean="0"/>
              <a:t>)</a:t>
            </a:r>
          </a:p>
          <a:p>
            <a:pPr lvl="0"/>
            <a:r>
              <a:rPr lang="es-MX" u="sng" dirty="0" smtClean="0">
                <a:hlinkClick r:id="rId7" tooltip="Costillas flotantes"/>
              </a:rPr>
              <a:t>Primera costilla flotante</a:t>
            </a:r>
            <a:r>
              <a:rPr lang="es-MX" dirty="0" smtClean="0"/>
              <a:t> (</a:t>
            </a:r>
            <a:r>
              <a:rPr lang="es-MX" b="1" dirty="0" smtClean="0"/>
              <a:t>2</a:t>
            </a:r>
            <a:r>
              <a:rPr lang="es-MX" dirty="0" smtClean="0"/>
              <a:t>)</a:t>
            </a:r>
          </a:p>
          <a:p>
            <a:pPr lvl="0"/>
            <a:r>
              <a:rPr lang="es-MX" u="sng" dirty="0" smtClean="0">
                <a:hlinkClick r:id="rId7" tooltip="Costillas flotantes"/>
              </a:rPr>
              <a:t>Segunda costilla flotante</a:t>
            </a:r>
            <a:r>
              <a:rPr lang="es-MX" dirty="0" smtClean="0"/>
              <a:t> (</a:t>
            </a:r>
            <a:r>
              <a:rPr lang="es-MX" b="1" dirty="0" smtClean="0"/>
              <a:t>2</a:t>
            </a:r>
            <a:r>
              <a:rPr lang="es-MX" dirty="0" smtClean="0"/>
              <a:t>)</a:t>
            </a:r>
          </a:p>
          <a:p>
            <a:endParaRPr lang="es-MX" dirty="0"/>
          </a:p>
        </p:txBody>
      </p:sp>
      <p:pic>
        <p:nvPicPr>
          <p:cNvPr id="4" name="3 Imagen" descr="http://upload.wikimedia.org/wikipedia/commons/thumb/8/88/Gray112.png/250px-Gray112.png">
            <a:hlinkClick r:id="rId8"/>
          </p:cNvPr>
          <p:cNvPicPr/>
          <p:nvPr/>
        </p:nvPicPr>
        <p:blipFill>
          <a:blip r:embed="rId9" cstate="print"/>
          <a:srcRect/>
          <a:stretch>
            <a:fillRect/>
          </a:stretch>
        </p:blipFill>
        <p:spPr bwMode="auto">
          <a:xfrm>
            <a:off x="5000628" y="1285860"/>
            <a:ext cx="4143372" cy="5572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0"/>
            <a:ext cx="8115328" cy="1426464"/>
          </a:xfrm>
        </p:spPr>
        <p:txBody>
          <a:bodyPr/>
          <a:lstStyle/>
          <a:p>
            <a:r>
              <a:rPr lang="es-MX" b="1" dirty="0" smtClean="0"/>
              <a:t>] Huesos de la </a:t>
            </a:r>
            <a:r>
              <a:rPr lang="es-MX" b="1" u="sng" dirty="0" smtClean="0">
                <a:hlinkClick r:id="rId2" tooltip="Pelvis"/>
              </a:rPr>
              <a:t>pelvis</a:t>
            </a:r>
            <a:r>
              <a:rPr lang="es-MX" b="1" dirty="0" smtClean="0"/>
              <a:t> (2)</a:t>
            </a:r>
            <a:r>
              <a:rPr lang="es-MX" b="1" u="sng" baseline="30000" dirty="0" smtClean="0">
                <a:hlinkClick r:id="rId3"/>
              </a:rPr>
              <a:t>[4]</a:t>
            </a:r>
            <a:r>
              <a:rPr lang="es-MX" b="1" dirty="0" smtClean="0"/>
              <a:t/>
            </a:r>
            <a:br>
              <a:rPr lang="es-MX" b="1" dirty="0" smtClean="0"/>
            </a:br>
            <a:endParaRPr lang="es-MX" dirty="0"/>
          </a:p>
        </p:txBody>
      </p:sp>
      <p:pic>
        <p:nvPicPr>
          <p:cNvPr id="4" name="3 Marcador de contenido" descr="http://upload.wikimedia.org/wikipedia/commons/thumb/9/98/Gray241.png/250px-Gray241.png">
            <a:hlinkClick r:id="rId4"/>
          </p:cNvPr>
          <p:cNvPicPr>
            <a:picLocks noGrp="1"/>
          </p:cNvPicPr>
          <p:nvPr>
            <p:ph idx="1"/>
          </p:nvPr>
        </p:nvPicPr>
        <p:blipFill>
          <a:blip r:embed="rId5" cstate="print"/>
          <a:srcRect/>
          <a:stretch>
            <a:fillRect/>
          </a:stretch>
        </p:blipFill>
        <p:spPr bwMode="auto">
          <a:xfrm>
            <a:off x="1857356" y="1428736"/>
            <a:ext cx="6500858" cy="50006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Esqueleto apendicular (124)</a:t>
            </a:r>
            <a:br>
              <a:rPr lang="es-MX" b="1" dirty="0" smtClean="0"/>
            </a:br>
            <a:endParaRPr lang="es-MX" dirty="0"/>
          </a:p>
        </p:txBody>
      </p:sp>
      <p:sp>
        <p:nvSpPr>
          <p:cNvPr id="3" name="2 Marcador de contenido"/>
          <p:cNvSpPr>
            <a:spLocks noGrp="1"/>
          </p:cNvSpPr>
          <p:nvPr>
            <p:ph idx="1"/>
          </p:nvPr>
        </p:nvSpPr>
        <p:spPr/>
        <p:txBody>
          <a:bodyPr/>
          <a:lstStyle/>
          <a:p>
            <a:r>
              <a:rPr lang="es-MX" b="1" u="sng" dirty="0" smtClean="0">
                <a:hlinkClick r:id="rId2" tooltip="Miembro superior"/>
              </a:rPr>
              <a:t>Miembro o extremidad superior</a:t>
            </a:r>
            <a:r>
              <a:rPr lang="es-MX" b="1" u="sng" baseline="30000" dirty="0" smtClean="0">
                <a:hlinkClick r:id="rId3"/>
              </a:rPr>
              <a:t>[5]</a:t>
            </a:r>
            <a:r>
              <a:rPr lang="es-MX" b="1" dirty="0" smtClean="0"/>
              <a:t> (64)</a:t>
            </a:r>
          </a:p>
          <a:p>
            <a:endParaRPr lang="es-MX" dirty="0"/>
          </a:p>
        </p:txBody>
      </p:sp>
      <p:pic>
        <p:nvPicPr>
          <p:cNvPr id="4" name="3 Imagen" descr="http://upload.wikimedia.org/wikipedia/commons/thumb/d/d4/Huesos_del_miembro_superior.svg/300px-Huesos_del_miembro_superior.svg.png">
            <a:hlinkClick r:id="rId4"/>
          </p:cNvPr>
          <p:cNvPicPr/>
          <p:nvPr/>
        </p:nvPicPr>
        <p:blipFill>
          <a:blip r:embed="rId5" cstate="print"/>
          <a:srcRect/>
          <a:stretch>
            <a:fillRect/>
          </a:stretch>
        </p:blipFill>
        <p:spPr bwMode="auto">
          <a:xfrm>
            <a:off x="3000364" y="2571744"/>
            <a:ext cx="4071966" cy="37147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7858180" cy="1000108"/>
          </a:xfrm>
        </p:spPr>
        <p:txBody>
          <a:bodyPr/>
          <a:lstStyle/>
          <a:p>
            <a:r>
              <a:rPr lang="es-MX" dirty="0" smtClean="0"/>
              <a:t>Huesos del miembro superior.</a:t>
            </a:r>
            <a:br>
              <a:rPr lang="es-MX" dirty="0" smtClean="0"/>
            </a:br>
            <a:endParaRPr lang="es-MX" dirty="0"/>
          </a:p>
        </p:txBody>
      </p:sp>
      <p:sp>
        <p:nvSpPr>
          <p:cNvPr id="3" name="2 Marcador de contenido"/>
          <p:cNvSpPr>
            <a:spLocks noGrp="1"/>
          </p:cNvSpPr>
          <p:nvPr>
            <p:ph idx="1"/>
          </p:nvPr>
        </p:nvSpPr>
        <p:spPr>
          <a:xfrm>
            <a:off x="357158" y="642918"/>
            <a:ext cx="8786842" cy="6215082"/>
          </a:xfrm>
        </p:spPr>
        <p:txBody>
          <a:bodyPr>
            <a:normAutofit/>
          </a:bodyPr>
          <a:lstStyle/>
          <a:p>
            <a:r>
              <a:rPr lang="es-MX" b="1" u="sng" dirty="0" smtClean="0">
                <a:hlinkClick r:id="rId2" tooltip="Cintura escapular"/>
              </a:rPr>
              <a:t>Cintura escapular</a:t>
            </a:r>
            <a:r>
              <a:rPr lang="es-MX" b="1" dirty="0" smtClean="0"/>
              <a:t> (4)</a:t>
            </a:r>
            <a:r>
              <a:rPr lang="es-MX" b="1" dirty="0" smtClean="0">
                <a:hlinkClick r:id="rId3"/>
              </a:rPr>
              <a:t> </a:t>
            </a:r>
            <a:endParaRPr lang="es-MX" dirty="0" smtClean="0"/>
          </a:p>
          <a:p>
            <a:r>
              <a:rPr lang="es-MX" b="1" u="sng" dirty="0" smtClean="0">
                <a:hlinkClick r:id="rId4" tooltip="Brazo"/>
              </a:rPr>
              <a:t>Brazo</a:t>
            </a:r>
            <a:r>
              <a:rPr lang="es-MX" b="1" dirty="0" smtClean="0"/>
              <a:t> (2)</a:t>
            </a:r>
            <a:r>
              <a:rPr lang="es-MX" b="1" dirty="0" smtClean="0">
                <a:hlinkClick r:id="rId3"/>
              </a:rPr>
              <a:t> </a:t>
            </a:r>
            <a:endParaRPr lang="es-MX" dirty="0" smtClean="0"/>
          </a:p>
          <a:p>
            <a:r>
              <a:rPr lang="es-MX" b="1" u="sng" dirty="0" smtClean="0">
                <a:hlinkClick r:id="rId5" tooltip="Antebrazo"/>
              </a:rPr>
              <a:t>Antebrazo</a:t>
            </a:r>
            <a:r>
              <a:rPr lang="es-MX" b="1" dirty="0" smtClean="0"/>
              <a:t> (4)</a:t>
            </a:r>
            <a:r>
              <a:rPr lang="es-MX" b="1" dirty="0" smtClean="0">
                <a:hlinkClick r:id="rId3"/>
              </a:rPr>
              <a:t> </a:t>
            </a:r>
            <a:endParaRPr lang="es-MX" dirty="0" smtClean="0"/>
          </a:p>
          <a:p>
            <a:r>
              <a:rPr lang="es-MX" u="sng" dirty="0" smtClean="0">
                <a:hlinkClick r:id="rId6" tooltip="Escápula"/>
              </a:rPr>
              <a:t>Escápula u omóplato</a:t>
            </a:r>
            <a:r>
              <a:rPr lang="es-MX" u="sng" baseline="30000" dirty="0" smtClean="0">
                <a:hlinkClick r:id="rId3"/>
              </a:rPr>
              <a:t>[6]</a:t>
            </a:r>
            <a:r>
              <a:rPr lang="es-MX" dirty="0" smtClean="0"/>
              <a:t> (</a:t>
            </a:r>
            <a:r>
              <a:rPr lang="es-MX" b="1" dirty="0" smtClean="0"/>
              <a:t>2</a:t>
            </a:r>
            <a:r>
              <a:rPr lang="es-MX" dirty="0" smtClean="0"/>
              <a:t>)</a:t>
            </a:r>
            <a:br>
              <a:rPr lang="es-MX" dirty="0" smtClean="0"/>
            </a:br>
            <a:r>
              <a:rPr lang="es-MX" u="sng" dirty="0" smtClean="0">
                <a:hlinkClick r:id="rId7" tooltip="Clavícula"/>
              </a:rPr>
              <a:t>Clavícula</a:t>
            </a:r>
            <a:r>
              <a:rPr lang="es-MX" dirty="0" smtClean="0"/>
              <a:t> (</a:t>
            </a:r>
            <a:r>
              <a:rPr lang="es-MX" b="1" dirty="0" smtClean="0"/>
              <a:t>2</a:t>
            </a:r>
            <a:r>
              <a:rPr lang="es-MX" dirty="0" smtClean="0"/>
              <a:t>)</a:t>
            </a:r>
          </a:p>
          <a:p>
            <a:r>
              <a:rPr lang="es-MX" u="sng" dirty="0" smtClean="0">
                <a:hlinkClick r:id="rId8" tooltip="Húmero"/>
              </a:rPr>
              <a:t>Húmero</a:t>
            </a:r>
            <a:r>
              <a:rPr lang="es-MX" dirty="0" smtClean="0"/>
              <a:t> (</a:t>
            </a:r>
            <a:r>
              <a:rPr lang="es-MX" b="1" dirty="0" smtClean="0"/>
              <a:t>2</a:t>
            </a:r>
            <a:r>
              <a:rPr lang="es-MX" dirty="0" smtClean="0"/>
              <a:t>)</a:t>
            </a:r>
          </a:p>
          <a:p>
            <a:r>
              <a:rPr lang="es-MX" u="sng" dirty="0" err="1" smtClean="0">
                <a:hlinkClick r:id="rId9" tooltip="Cúbito"/>
              </a:rPr>
              <a:t>Ulna</a:t>
            </a:r>
            <a:r>
              <a:rPr lang="es-MX" u="sng" dirty="0" smtClean="0">
                <a:hlinkClick r:id="rId9" tooltip="Cúbito"/>
              </a:rPr>
              <a:t> o cúbito</a:t>
            </a:r>
            <a:r>
              <a:rPr lang="es-MX" u="sng" baseline="30000" dirty="0" smtClean="0">
                <a:hlinkClick r:id="rId3"/>
              </a:rPr>
              <a:t>[7]</a:t>
            </a:r>
            <a:r>
              <a:rPr lang="es-MX" dirty="0" smtClean="0"/>
              <a:t> (</a:t>
            </a:r>
            <a:r>
              <a:rPr lang="es-MX" b="1" dirty="0" smtClean="0"/>
              <a:t>2</a:t>
            </a:r>
            <a:r>
              <a:rPr lang="es-MX" dirty="0" smtClean="0"/>
              <a:t>)</a:t>
            </a:r>
            <a:br>
              <a:rPr lang="es-MX" dirty="0" smtClean="0"/>
            </a:br>
            <a:r>
              <a:rPr lang="es-MX" u="sng" dirty="0" smtClean="0">
                <a:hlinkClick r:id="rId10" tooltip="Radio (hueso)"/>
              </a:rPr>
              <a:t>Radio</a:t>
            </a:r>
            <a:r>
              <a:rPr lang="es-MX" dirty="0" smtClean="0"/>
              <a:t> (</a:t>
            </a:r>
            <a:r>
              <a:rPr lang="es-MX" b="1" dirty="0" smtClean="0"/>
              <a:t>2</a:t>
            </a:r>
            <a:r>
              <a:rPr lang="es-MX" dirty="0" smtClean="0"/>
              <a:t>)</a:t>
            </a:r>
          </a:p>
          <a:p>
            <a:endParaRPr lang="es-MX" dirty="0"/>
          </a:p>
        </p:txBody>
      </p:sp>
      <p:pic>
        <p:nvPicPr>
          <p:cNvPr id="4" name="3 Imagen" descr="Pectoral girdle front diagram es.svg">
            <a:hlinkClick r:id="rId11"/>
          </p:cNvPr>
          <p:cNvPicPr/>
          <p:nvPr/>
        </p:nvPicPr>
        <p:blipFill>
          <a:blip r:embed="rId12" cstate="print"/>
          <a:srcRect/>
          <a:stretch>
            <a:fillRect/>
          </a:stretch>
        </p:blipFill>
        <p:spPr bwMode="auto">
          <a:xfrm>
            <a:off x="5786446" y="714356"/>
            <a:ext cx="2857500" cy="2152650"/>
          </a:xfrm>
          <a:prstGeom prst="rect">
            <a:avLst/>
          </a:prstGeom>
          <a:noFill/>
          <a:ln w="9525">
            <a:noFill/>
            <a:miter lim="800000"/>
            <a:headEnd/>
            <a:tailEnd/>
          </a:ln>
        </p:spPr>
      </p:pic>
      <p:pic>
        <p:nvPicPr>
          <p:cNvPr id="5" name="4 Imagen" descr="HumerusFront.png">
            <a:hlinkClick r:id="rId13"/>
          </p:cNvPr>
          <p:cNvPicPr/>
          <p:nvPr/>
        </p:nvPicPr>
        <p:blipFill>
          <a:blip r:embed="rId14" cstate="print"/>
          <a:srcRect/>
          <a:stretch>
            <a:fillRect/>
          </a:stretch>
        </p:blipFill>
        <p:spPr bwMode="auto">
          <a:xfrm>
            <a:off x="5857884" y="2928934"/>
            <a:ext cx="1428750" cy="2419350"/>
          </a:xfrm>
          <a:prstGeom prst="rect">
            <a:avLst/>
          </a:prstGeom>
          <a:noFill/>
          <a:ln w="9525">
            <a:noFill/>
            <a:miter lim="800000"/>
            <a:headEnd/>
            <a:tailEnd/>
          </a:ln>
        </p:spPr>
      </p:pic>
      <p:pic>
        <p:nvPicPr>
          <p:cNvPr id="6" name="5 Imagen" descr="Gray213.png">
            <a:hlinkClick r:id="rId15"/>
          </p:cNvPr>
          <p:cNvPicPr/>
          <p:nvPr/>
        </p:nvPicPr>
        <p:blipFill>
          <a:blip r:embed="rId16" cstate="print"/>
          <a:srcRect/>
          <a:stretch>
            <a:fillRect/>
          </a:stretch>
        </p:blipFill>
        <p:spPr bwMode="auto">
          <a:xfrm>
            <a:off x="4000496" y="4314825"/>
            <a:ext cx="1428750" cy="2543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7200" dirty="0" smtClean="0"/>
              <a:t>ESCAPULA</a:t>
            </a:r>
            <a:endParaRPr lang="es-MX" sz="7200" dirty="0"/>
          </a:p>
        </p:txBody>
      </p:sp>
      <p:sp>
        <p:nvSpPr>
          <p:cNvPr id="3" name="2 Marcador de contenido"/>
          <p:cNvSpPr>
            <a:spLocks noGrp="1"/>
          </p:cNvSpPr>
          <p:nvPr>
            <p:ph idx="1"/>
          </p:nvPr>
        </p:nvSpPr>
        <p:spPr/>
        <p:txBody>
          <a:bodyPr/>
          <a:lstStyle/>
          <a:p>
            <a:r>
              <a:rPr lang="es-MX" dirty="0" smtClean="0"/>
              <a:t>Este importante hueso posee dos caras (anterior y posterior), tres bordes (superior, interno y externo) y tres ángulos (superior, lateral e inferior).</a:t>
            </a:r>
          </a:p>
          <a:p>
            <a:endParaRPr lang="es-MX"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0"/>
            <a:ext cx="7829576" cy="785794"/>
          </a:xfrm>
        </p:spPr>
        <p:txBody>
          <a:bodyPr/>
          <a:lstStyle/>
          <a:p>
            <a:r>
              <a:rPr lang="es-MX" dirty="0" smtClean="0"/>
              <a:t>ESCAPULA</a:t>
            </a:r>
            <a:br>
              <a:rPr lang="es-MX" dirty="0" smtClean="0"/>
            </a:br>
            <a:endParaRPr lang="es-MX" dirty="0"/>
          </a:p>
        </p:txBody>
      </p:sp>
      <p:pic>
        <p:nvPicPr>
          <p:cNvPr id="4" name="3 Marcador de contenido" descr="Gray202.png">
            <a:hlinkClick r:id="rId2"/>
          </p:cNvPr>
          <p:cNvPicPr>
            <a:picLocks noGrp="1"/>
          </p:cNvPicPr>
          <p:nvPr>
            <p:ph idx="1"/>
          </p:nvPr>
        </p:nvPicPr>
        <p:blipFill>
          <a:blip r:embed="rId3" cstate="print"/>
          <a:srcRect/>
          <a:stretch>
            <a:fillRect/>
          </a:stretch>
        </p:blipFill>
        <p:spPr bwMode="auto">
          <a:xfrm>
            <a:off x="4071935" y="0"/>
            <a:ext cx="5072066" cy="6858000"/>
          </a:xfrm>
          <a:prstGeom prst="rect">
            <a:avLst/>
          </a:prstGeom>
          <a:noFill/>
          <a:ln w="9525">
            <a:noFill/>
            <a:miter lim="800000"/>
            <a:headEnd/>
            <a:tailEnd/>
          </a:ln>
        </p:spPr>
      </p:pic>
      <p:sp>
        <p:nvSpPr>
          <p:cNvPr id="2049" name="Rectangle 1"/>
          <p:cNvSpPr>
            <a:spLocks noChangeArrowheads="1"/>
          </p:cNvSpPr>
          <p:nvPr/>
        </p:nvSpPr>
        <p:spPr bwMode="auto">
          <a:xfrm>
            <a:off x="0" y="3804406"/>
            <a:ext cx="3929058"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r>
            <a:br>
              <a:rPr kumimoji="0" lang="es-MX" sz="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br>
            <a:r>
              <a:rPr kumimoji="0" lang="es-MX" sz="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La </a:t>
            </a:r>
            <a:r>
              <a:rPr kumimoji="0" lang="es-MX" sz="5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escápula</a:t>
            </a:r>
            <a:r>
              <a:rPr kumimoji="0" lang="es-MX" sz="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u </a:t>
            </a:r>
            <a:r>
              <a:rPr kumimoji="0" lang="es-MX" sz="5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omóplato</a:t>
            </a:r>
            <a:r>
              <a:rPr kumimoji="0" lang="es-MX" sz="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es un hueso grande, triangular y plano. Se ubica en la parte posterior del tórax, específicamente en la región comprendida entre la segunda y séptima costilla. Conecta el </a:t>
            </a:r>
            <a:r>
              <a:rPr kumimoji="0" lang="es-MX" sz="500" b="0" i="0" u="none" strike="noStrike" cap="none" normalizeH="0" baseline="0" dirty="0" smtClean="0">
                <a:ln>
                  <a:noFill/>
                </a:ln>
                <a:solidFill>
                  <a:srgbClr val="0645AD"/>
                </a:solidFill>
                <a:effectLst/>
                <a:latin typeface="Calibri" pitchFamily="34" charset="0"/>
                <a:ea typeface="Calibri" pitchFamily="34" charset="0"/>
                <a:cs typeface="Times New Roman" pitchFamily="18" charset="0"/>
                <a:hlinkClick r:id="rId4" tooltip="Húmero"/>
              </a:rPr>
              <a:t>húmero</a:t>
            </a:r>
            <a:r>
              <a:rPr kumimoji="0" lang="es-MX" sz="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(hueso del brazo) con la </a:t>
            </a:r>
            <a:r>
              <a:rPr kumimoji="0" lang="es-MX" sz="500" b="0" i="0" u="none" strike="noStrike" cap="none" normalizeH="0" baseline="0" dirty="0" smtClean="0">
                <a:ln>
                  <a:noFill/>
                </a:ln>
                <a:solidFill>
                  <a:srgbClr val="0645AD"/>
                </a:solidFill>
                <a:effectLst/>
                <a:latin typeface="Calibri" pitchFamily="34" charset="0"/>
                <a:ea typeface="Calibri" pitchFamily="34" charset="0"/>
                <a:cs typeface="Times New Roman" pitchFamily="18" charset="0"/>
                <a:hlinkClick r:id="rId5" tooltip="Clavícula"/>
              </a:rPr>
              <a:t>clavícula</a:t>
            </a:r>
            <a:r>
              <a:rPr kumimoji="0" lang="es-MX" sz="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y forma la parte posterior de los cinturones del hombro.</a:t>
            </a:r>
            <a:endParaRPr kumimoji="0" lang="es-MX"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Consta de un cuerpo, una espina que termina por fuera en el acromion y un proceso coracoides. El cuerpo es traslúcido por encima y por debajo de la espina </a:t>
            </a:r>
            <a:r>
              <a:rPr kumimoji="0" lang="es-MX" sz="500"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a:t>
            </a:r>
            <a:r>
              <a:rPr kumimoji="0" lang="es-MX" sz="500" b="0" i="1" u="none" strike="noStrike" cap="none" normalizeH="0" baseline="30000" dirty="0" smtClean="0">
                <a:ln>
                  <a:noFill/>
                </a:ln>
                <a:solidFill>
                  <a:srgbClr val="0645AD"/>
                </a:solidFill>
                <a:effectLst/>
                <a:latin typeface="Calibri" pitchFamily="34" charset="0"/>
                <a:ea typeface="Calibri" pitchFamily="34" charset="0"/>
                <a:cs typeface="Times New Roman" pitchFamily="18" charset="0"/>
                <a:hlinkClick r:id="rId6" tooltip="Wikipedia:Verificabilidad"/>
              </a:rPr>
              <a:t>cita requerida</a:t>
            </a:r>
            <a:r>
              <a:rPr kumimoji="0" lang="es-MX" sz="500"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a:t>
            </a:r>
            <a:r>
              <a:rPr kumimoji="0" lang="es-MX" sz="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aunque es más grueso en sus bordes.</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1538" y="0"/>
            <a:ext cx="7615262" cy="1426464"/>
          </a:xfrm>
        </p:spPr>
        <p:txBody>
          <a:bodyPr/>
          <a:lstStyle/>
          <a:p>
            <a:r>
              <a:rPr lang="es-MX" b="1" dirty="0" smtClean="0"/>
              <a:t>Contenido</a:t>
            </a:r>
            <a:br>
              <a:rPr lang="es-MX" b="1" dirty="0" smtClean="0"/>
            </a:br>
            <a:endParaRPr lang="es-MX" dirty="0"/>
          </a:p>
        </p:txBody>
      </p:sp>
      <p:sp>
        <p:nvSpPr>
          <p:cNvPr id="3" name="2 Marcador de contenido"/>
          <p:cNvSpPr>
            <a:spLocks noGrp="1"/>
          </p:cNvSpPr>
          <p:nvPr>
            <p:ph idx="1"/>
          </p:nvPr>
        </p:nvSpPr>
        <p:spPr>
          <a:xfrm>
            <a:off x="0" y="785794"/>
            <a:ext cx="9144000" cy="6072206"/>
          </a:xfrm>
        </p:spPr>
        <p:txBody>
          <a:bodyPr>
            <a:normAutofit fontScale="92500" lnSpcReduction="10000"/>
          </a:bodyPr>
          <a:lstStyle/>
          <a:p>
            <a:pPr lvl="0"/>
            <a:r>
              <a:rPr lang="es-MX" sz="3200" u="sng" dirty="0" smtClean="0">
                <a:hlinkClick r:id="rId2"/>
              </a:rPr>
              <a:t>1 Cabeza ósea (22)</a:t>
            </a:r>
            <a:endParaRPr lang="es-MX" sz="3200" dirty="0" smtClean="0"/>
          </a:p>
          <a:p>
            <a:pPr lvl="0"/>
            <a:r>
              <a:rPr lang="es-MX" sz="3200" u="sng" dirty="0" smtClean="0">
                <a:hlinkClick r:id="rId2"/>
              </a:rPr>
              <a:t>2 Tronco y cuello (53)</a:t>
            </a:r>
            <a:r>
              <a:rPr lang="es-MX" sz="3200" dirty="0" smtClean="0"/>
              <a:t> </a:t>
            </a:r>
          </a:p>
          <a:p>
            <a:pPr lvl="1"/>
            <a:r>
              <a:rPr lang="es-MX" sz="2800" u="sng" dirty="0" smtClean="0">
                <a:hlinkClick r:id="rId2"/>
              </a:rPr>
              <a:t>2.1 Columna vertebral (26)</a:t>
            </a:r>
            <a:endParaRPr lang="es-MX" sz="2800" dirty="0" smtClean="0"/>
          </a:p>
          <a:p>
            <a:pPr lvl="1"/>
            <a:r>
              <a:rPr lang="es-MX" sz="2800" u="sng" dirty="0" smtClean="0">
                <a:hlinkClick r:id="rId2"/>
              </a:rPr>
              <a:t>2.2 Huesos del tórax (25)</a:t>
            </a:r>
            <a:endParaRPr lang="es-MX" sz="2800" dirty="0" smtClean="0"/>
          </a:p>
          <a:p>
            <a:pPr lvl="1"/>
            <a:r>
              <a:rPr lang="es-MX" sz="2800" u="sng" dirty="0" smtClean="0">
                <a:hlinkClick r:id="rId2"/>
              </a:rPr>
              <a:t>2.3 Huesos de la pelvis (2)</a:t>
            </a:r>
            <a:r>
              <a:rPr lang="es-MX" sz="2800" u="sng" baseline="30000" dirty="0" smtClean="0">
                <a:hlinkClick r:id="rId2"/>
              </a:rPr>
              <a:t>[4]</a:t>
            </a:r>
            <a:endParaRPr lang="es-MX" sz="2800" dirty="0" smtClean="0"/>
          </a:p>
          <a:p>
            <a:pPr lvl="0"/>
            <a:r>
              <a:rPr lang="es-MX" sz="3200" u="sng" dirty="0" smtClean="0">
                <a:hlinkClick r:id="rId2"/>
              </a:rPr>
              <a:t>3 Esqueleto apendicular (124)</a:t>
            </a:r>
            <a:r>
              <a:rPr lang="es-MX" sz="3200" dirty="0" smtClean="0"/>
              <a:t> </a:t>
            </a:r>
          </a:p>
          <a:p>
            <a:pPr lvl="1"/>
            <a:r>
              <a:rPr lang="es-MX" sz="2800" u="sng" dirty="0" smtClean="0">
                <a:hlinkClick r:id="rId2"/>
              </a:rPr>
              <a:t>3.1 Miembro o extremidad superior</a:t>
            </a:r>
            <a:r>
              <a:rPr lang="es-MX" sz="2800" u="sng" baseline="30000" dirty="0" smtClean="0">
                <a:hlinkClick r:id="rId2"/>
              </a:rPr>
              <a:t>[5]</a:t>
            </a:r>
            <a:r>
              <a:rPr lang="es-MX" sz="2800" u="sng" dirty="0" smtClean="0">
                <a:hlinkClick r:id="rId2"/>
              </a:rPr>
              <a:t> (64)</a:t>
            </a:r>
            <a:r>
              <a:rPr lang="es-MX" sz="2800" dirty="0" smtClean="0"/>
              <a:t> </a:t>
            </a:r>
          </a:p>
          <a:p>
            <a:pPr lvl="2"/>
            <a:r>
              <a:rPr lang="es-MX" u="sng" dirty="0" smtClean="0">
                <a:hlinkClick r:id="rId2"/>
              </a:rPr>
              <a:t>3.1.1 Mano: carpo y metacarpo (26)</a:t>
            </a:r>
            <a:endParaRPr lang="es-MX" dirty="0" smtClean="0"/>
          </a:p>
          <a:p>
            <a:pPr lvl="2"/>
            <a:r>
              <a:rPr lang="es-MX" u="sng" dirty="0" smtClean="0">
                <a:hlinkClick r:id="rId2"/>
              </a:rPr>
              <a:t>3.1.2 Mano: dedos (falanges) (28)</a:t>
            </a:r>
            <a:endParaRPr lang="es-MX" dirty="0" smtClean="0"/>
          </a:p>
          <a:p>
            <a:pPr lvl="1"/>
            <a:r>
              <a:rPr lang="es-MX" sz="2800" u="sng" dirty="0" smtClean="0">
                <a:hlinkClick r:id="rId2"/>
              </a:rPr>
              <a:t>3.2 Miembro o extremidad inferior</a:t>
            </a:r>
            <a:r>
              <a:rPr lang="es-MX" sz="2800" u="sng" baseline="30000" dirty="0" smtClean="0">
                <a:hlinkClick r:id="rId2"/>
              </a:rPr>
              <a:t>[11]</a:t>
            </a:r>
            <a:r>
              <a:rPr lang="es-MX" sz="2800" u="sng" dirty="0" smtClean="0">
                <a:hlinkClick r:id="rId2"/>
              </a:rPr>
              <a:t> (60)</a:t>
            </a:r>
            <a:r>
              <a:rPr lang="es-MX" sz="2800" u="sng" baseline="30000" dirty="0" smtClean="0">
                <a:hlinkClick r:id="rId2"/>
              </a:rPr>
              <a:t>[12]</a:t>
            </a:r>
            <a:r>
              <a:rPr lang="es-MX" sz="2800" dirty="0" smtClean="0"/>
              <a:t> </a:t>
            </a:r>
          </a:p>
          <a:p>
            <a:pPr lvl="2"/>
            <a:r>
              <a:rPr lang="es-MX" u="sng" dirty="0" smtClean="0">
                <a:hlinkClick r:id="rId2"/>
              </a:rPr>
              <a:t>3.2.1 Pie: tarso y metatarso (24)</a:t>
            </a:r>
            <a:endParaRPr lang="es-MX" dirty="0" smtClean="0"/>
          </a:p>
          <a:p>
            <a:pPr lvl="2"/>
            <a:r>
              <a:rPr lang="es-MX" u="sng" dirty="0" smtClean="0">
                <a:hlinkClick r:id="rId2"/>
              </a:rPr>
              <a:t>3.2.2 Pie: dedos (falanges) (28)</a:t>
            </a:r>
            <a:endParaRPr lang="es-MX" dirty="0" smtClean="0"/>
          </a:p>
          <a:p>
            <a:pPr lvl="0"/>
            <a:r>
              <a:rPr lang="es-MX" sz="3200" u="sng" dirty="0" smtClean="0">
                <a:hlinkClick r:id="rId2"/>
              </a:rPr>
              <a:t>4 Esqueleto en niños</a:t>
            </a:r>
            <a:endParaRPr lang="es-MX" sz="32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Gray203.png">
            <a:hlinkClick r:id="rId2"/>
          </p:cNvPr>
          <p:cNvPicPr>
            <a:picLocks noGrp="1"/>
          </p:cNvPicPr>
          <p:nvPr>
            <p:ph idx="1"/>
          </p:nvPr>
        </p:nvPicPr>
        <p:blipFill>
          <a:blip r:embed="rId3" cstate="print"/>
          <a:srcRect/>
          <a:stretch>
            <a:fillRect/>
          </a:stretch>
        </p:blipFill>
        <p:spPr bwMode="auto">
          <a:xfrm>
            <a:off x="4357686" y="0"/>
            <a:ext cx="4786314" cy="6858000"/>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Gray202.png">
            <a:hlinkClick r:id="rId2"/>
          </p:cNvPr>
          <p:cNvPicPr>
            <a:picLocks noGrp="1"/>
          </p:cNvPicPr>
          <p:nvPr>
            <p:ph idx="1"/>
          </p:nvPr>
        </p:nvPicPr>
        <p:blipFill>
          <a:blip r:embed="rId3" cstate="print"/>
          <a:srcRect/>
          <a:stretch>
            <a:fillRect/>
          </a:stretch>
        </p:blipFill>
        <p:spPr bwMode="auto">
          <a:xfrm>
            <a:off x="0" y="0"/>
            <a:ext cx="4357686" cy="6858000"/>
          </a:xfrm>
          <a:prstGeom prst="rect">
            <a:avLst/>
          </a:prstGeom>
          <a:noFill/>
          <a:ln w="9525">
            <a:noFill/>
            <a:miter lim="800000"/>
            <a:headEnd/>
            <a:tailEnd/>
          </a:ln>
        </p:spPr>
      </p:pic>
      <p:pic>
        <p:nvPicPr>
          <p:cNvPr id="5" name="4 Imagen" descr="Scapula ant.jpg">
            <a:hlinkClick r:id="rId4"/>
          </p:cNvPr>
          <p:cNvPicPr/>
          <p:nvPr/>
        </p:nvPicPr>
        <p:blipFill>
          <a:blip r:embed="rId5" cstate="print"/>
          <a:srcRect/>
          <a:stretch>
            <a:fillRect/>
          </a:stretch>
        </p:blipFill>
        <p:spPr bwMode="auto">
          <a:xfrm>
            <a:off x="5715008" y="2214554"/>
            <a:ext cx="1713865" cy="2163445"/>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8686800" cy="6355560"/>
          </a:xfrm>
        </p:spPr>
        <p:txBody>
          <a:bodyPr>
            <a:normAutofit/>
          </a:bodyPr>
          <a:lstStyle/>
          <a:p>
            <a:r>
              <a:rPr lang="es-MX" b="1" dirty="0" smtClean="0"/>
              <a:t>Cara costal o anterior</a:t>
            </a:r>
          </a:p>
          <a:p>
            <a:r>
              <a:rPr lang="es-MX" dirty="0" smtClean="0"/>
              <a:t>Esta cara es la que se encuentra el tórax, del cual está separada por el </a:t>
            </a:r>
            <a:r>
              <a:rPr lang="es-MX" u="sng" dirty="0" smtClean="0">
                <a:hlinkClick r:id="rId2" tooltip="Serrato mayor"/>
              </a:rPr>
              <a:t>serrato mayor</a:t>
            </a:r>
            <a:r>
              <a:rPr lang="es-MX" dirty="0" smtClean="0"/>
              <a:t>. Es cóncava en casi toda su extensión, a esta concavidad se le llama fosa </a:t>
            </a:r>
            <a:r>
              <a:rPr lang="es-MX" dirty="0" err="1" smtClean="0"/>
              <a:t>subescapular</a:t>
            </a:r>
            <a:r>
              <a:rPr lang="es-MX" dirty="0" smtClean="0"/>
              <a:t>, donde se insertan las láminas tendinosas del </a:t>
            </a:r>
            <a:r>
              <a:rPr lang="es-MX" u="sng" dirty="0" smtClean="0">
                <a:hlinkClick r:id="rId3" tooltip="Músculo subescapular"/>
              </a:rPr>
              <a:t>músculo </a:t>
            </a:r>
            <a:r>
              <a:rPr lang="es-MX" u="sng" dirty="0" err="1" smtClean="0">
                <a:hlinkClick r:id="rId3" tooltip="Músculo subescapular"/>
              </a:rPr>
              <a:t>subescapular</a:t>
            </a:r>
            <a:r>
              <a:rPr lang="es-MX" dirty="0" smtClean="0"/>
              <a:t>. En el límite lateral se advierte un saliente alargado es el denominado "pilar de la escápula". Medialmente a la fosa </a:t>
            </a:r>
            <a:r>
              <a:rPr lang="es-MX" dirty="0" err="1" smtClean="0"/>
              <a:t>subescapular</a:t>
            </a:r>
            <a:r>
              <a:rPr lang="es-MX" dirty="0" smtClean="0"/>
              <a:t> y a lo largo del borde medial, se observa una superficie rugosa y alargada en la cual se fija el músculo </a:t>
            </a:r>
            <a:r>
              <a:rPr lang="es-MX" u="sng" dirty="0" smtClean="0">
                <a:hlinkClick r:id="rId4" tooltip="Serrato anterior"/>
              </a:rPr>
              <a:t>serrato anterior</a:t>
            </a:r>
            <a:r>
              <a:rPr lang="es-MX" dirty="0" smtClean="0"/>
              <a:t>.</a:t>
            </a:r>
          </a:p>
          <a:p>
            <a:endParaRPr lang="es-MX" b="1" dirty="0" smtClean="0"/>
          </a:p>
          <a:p>
            <a:endParaRPr lang="es-MX"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dirty="0" smtClean="0"/>
              <a:t>Las dos terceras partes de la sección medial de la fosa están marcados por muchas cordilleras oblicuas, que van de los lados hacia arriba. Las cordilleras permiten la adhesión a las inserciones de los tendones, y las superficies entre ellas a las fibras carnosas, del músculo </a:t>
            </a:r>
            <a:r>
              <a:rPr lang="es-MX" dirty="0" err="1" smtClean="0"/>
              <a:t>subescapular</a:t>
            </a:r>
            <a:r>
              <a:rPr lang="es-MX" dirty="0" smtClean="0"/>
              <a:t>. El lateral de la tercera parte de la fosa es liso y está cubierto por las fibras de este músculo.</a:t>
            </a:r>
          </a:p>
          <a:p>
            <a:r>
              <a:rPr lang="es-MX" dirty="0" smtClean="0"/>
              <a:t>[</a:t>
            </a:r>
            <a:r>
              <a:rPr lang="es-MX" u="sng" dirty="0" smtClean="0">
                <a:hlinkClick r:id="rId2" tooltip="Editar sección: Cara dorsal o posterior"/>
              </a:rPr>
              <a:t>editar</a:t>
            </a:r>
            <a:r>
              <a:rPr lang="es-MX" dirty="0" smtClean="0"/>
              <a:t>]</a:t>
            </a:r>
            <a:r>
              <a:rPr lang="es-MX" b="1" dirty="0" smtClean="0"/>
              <a:t>Cara dorsal o posterior</a:t>
            </a:r>
            <a:endParaRPr lang="es-MX"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Gray205 left scapula lateral view.png">
            <a:hlinkClick r:id="rId2"/>
          </p:cNvPr>
          <p:cNvPicPr>
            <a:picLocks noGrp="1"/>
          </p:cNvPicPr>
          <p:nvPr>
            <p:ph idx="1"/>
          </p:nvPr>
        </p:nvPicPr>
        <p:blipFill>
          <a:blip r:embed="rId3" cstate="print"/>
          <a:srcRect/>
          <a:stretch>
            <a:fillRect/>
          </a:stretch>
        </p:blipFill>
        <p:spPr bwMode="auto">
          <a:xfrm>
            <a:off x="1" y="0"/>
            <a:ext cx="5072066" cy="6857999"/>
          </a:xfrm>
          <a:prstGeom prst="rect">
            <a:avLst/>
          </a:prstGeom>
          <a:noFill/>
          <a:ln w="9525">
            <a:noFill/>
            <a:miter lim="800000"/>
            <a:headEnd/>
            <a:tailEnd/>
          </a:ln>
        </p:spPr>
      </p:pic>
      <p:pic>
        <p:nvPicPr>
          <p:cNvPr id="5" name="4 Imagen" descr="LeftScapulaLateral.jpg">
            <a:hlinkClick r:id="rId4"/>
          </p:cNvPr>
          <p:cNvPicPr/>
          <p:nvPr/>
        </p:nvPicPr>
        <p:blipFill>
          <a:blip r:embed="rId5" cstate="print"/>
          <a:srcRect/>
          <a:stretch>
            <a:fillRect/>
          </a:stretch>
        </p:blipFill>
        <p:spPr bwMode="auto">
          <a:xfrm>
            <a:off x="6000760" y="0"/>
            <a:ext cx="1713865" cy="3046095"/>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dirty="0" smtClean="0"/>
              <a:t>Es convexa y está dividida por la espina de la escápula en la fosa </a:t>
            </a:r>
            <a:r>
              <a:rPr lang="es-MX" dirty="0" err="1" smtClean="0"/>
              <a:t>supraespinosa</a:t>
            </a:r>
            <a:r>
              <a:rPr lang="es-MX" dirty="0" smtClean="0"/>
              <a:t> y la fosa </a:t>
            </a:r>
            <a:r>
              <a:rPr lang="es-MX" dirty="0" err="1" smtClean="0"/>
              <a:t>infraespinosa</a:t>
            </a:r>
            <a:r>
              <a:rPr lang="es-MX" dirty="0" smtClean="0"/>
              <a:t>. En sentido medial, la espina de pierde hacia el borde medial del hueso en una pequeña superficie triangular. Lateralmente, en cambio, se eleva y espesa cada vez más, hasta separarse por completo del hueso, terminando en una amplia saliente en forma de paleta: el acromion. </a:t>
            </a:r>
          </a:p>
          <a:p>
            <a:endParaRPr lang="es-MX"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lstStyle/>
          <a:p>
            <a:r>
              <a:rPr lang="es-MX" dirty="0" smtClean="0"/>
              <a:t>El acromion presenta: una cara superior con numerosos </a:t>
            </a:r>
            <a:r>
              <a:rPr lang="es-MX" dirty="0" err="1" smtClean="0"/>
              <a:t>foramenes</a:t>
            </a:r>
            <a:r>
              <a:rPr lang="es-MX" dirty="0" smtClean="0"/>
              <a:t> nutricios, situada directamente debajo de la piel; una cara inferior, cóncava; un borde lateral, espeso y rugoso, donde se insertan los fascículos medios del deltoides; un borde medial, más delgado, que presenta la carilla articular para la clavícula.</a:t>
            </a:r>
            <a:endParaRPr lang="es-MX"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dirty="0" smtClean="0"/>
              <a:t>La espina de la escápula es aplanada de arriba hacia abajo y presenta dos caras, superior e inferior. La fosa </a:t>
            </a:r>
            <a:r>
              <a:rPr lang="es-MX" dirty="0" err="1" smtClean="0"/>
              <a:t>suprespinosa</a:t>
            </a:r>
            <a:r>
              <a:rPr lang="es-MX" dirty="0" smtClean="0"/>
              <a:t> es lisa y sirve de inserción al músculo </a:t>
            </a:r>
            <a:r>
              <a:rPr lang="es-MX" u="sng" dirty="0" err="1" smtClean="0">
                <a:hlinkClick r:id="rId2" tooltip="Supraespinoso"/>
              </a:rPr>
              <a:t>supraespinoso</a:t>
            </a:r>
            <a:r>
              <a:rPr lang="es-MX" dirty="0" smtClean="0"/>
              <a:t>. La fosa </a:t>
            </a:r>
            <a:r>
              <a:rPr lang="es-MX" dirty="0" err="1" smtClean="0"/>
              <a:t>infraespinosa</a:t>
            </a:r>
            <a:r>
              <a:rPr lang="es-MX" dirty="0" smtClean="0"/>
              <a:t> se encuentra dividida en dos partes por una cresta que discurre a lo largo de su borde lateral, la parte medial sirve para la inserción del </a:t>
            </a:r>
            <a:r>
              <a:rPr lang="es-MX" dirty="0" err="1" smtClean="0"/>
              <a:t>músculo</a:t>
            </a:r>
            <a:r>
              <a:rPr lang="es-MX" u="sng" dirty="0" err="1" smtClean="0">
                <a:hlinkClick r:id="rId3" tooltip="Infraespinoso"/>
              </a:rPr>
              <a:t>infraespinoso</a:t>
            </a:r>
            <a:r>
              <a:rPr lang="es-MX" dirty="0" smtClean="0"/>
              <a:t>; </a:t>
            </a:r>
            <a:endParaRPr lang="es-MX"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7143776"/>
          </a:xfrm>
        </p:spPr>
        <p:txBody>
          <a:bodyPr/>
          <a:lstStyle/>
          <a:p>
            <a:r>
              <a:rPr lang="es-MX" dirty="0" smtClean="0"/>
              <a:t>la parte lateral está subdividida, por una cresta oblicua, en dos zonas secundarias: una superior donde se inserta </a:t>
            </a:r>
            <a:r>
              <a:rPr lang="es-MX" dirty="0" err="1" smtClean="0"/>
              <a:t>el</a:t>
            </a:r>
            <a:r>
              <a:rPr lang="es-MX" u="sng" dirty="0" err="1" smtClean="0">
                <a:hlinkClick r:id="rId2" tooltip="Redondo menor"/>
              </a:rPr>
              <a:t>redondo</a:t>
            </a:r>
            <a:r>
              <a:rPr lang="es-MX" u="sng" dirty="0" smtClean="0">
                <a:hlinkClick r:id="rId2" tooltip="Redondo menor"/>
              </a:rPr>
              <a:t> menor</a:t>
            </a:r>
            <a:r>
              <a:rPr lang="es-MX" dirty="0" smtClean="0"/>
              <a:t> y otra inferior donde se inserta el </a:t>
            </a:r>
            <a:r>
              <a:rPr lang="es-MX" u="sng" dirty="0" smtClean="0">
                <a:hlinkClick r:id="rId3" tooltip="Redondo mayor"/>
              </a:rPr>
              <a:t>redondo mayor</a:t>
            </a:r>
            <a:r>
              <a:rPr lang="es-MX" dirty="0" smtClean="0"/>
              <a:t>. El borde posterior de la espina da inserción a dos músculos muy potentes: en el labio superior, al </a:t>
            </a:r>
            <a:r>
              <a:rPr lang="es-MX" u="sng" dirty="0" smtClean="0">
                <a:hlinkClick r:id="rId4" tooltip="Músculo trapecio"/>
              </a:rPr>
              <a:t>trapecio</a:t>
            </a:r>
            <a:r>
              <a:rPr lang="es-MX" dirty="0" smtClean="0"/>
              <a:t> y en el labio inferior, en la parte lateral, al </a:t>
            </a:r>
            <a:r>
              <a:rPr lang="es-MX" u="sng" dirty="0" smtClean="0">
                <a:hlinkClick r:id="rId5" tooltip="Deltoides"/>
              </a:rPr>
              <a:t>deltoides</a:t>
            </a:r>
            <a:r>
              <a:rPr lang="es-MX" dirty="0" smtClean="0"/>
              <a:t>.</a:t>
            </a:r>
          </a:p>
          <a:p>
            <a:endParaRPr lang="es-MX"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dirty="0" smtClean="0"/>
              <a:t>El </a:t>
            </a:r>
            <a:r>
              <a:rPr lang="es-MX" dirty="0" smtClean="0"/>
              <a:t>lado anterior de la escápula muestra la </a:t>
            </a:r>
            <a:r>
              <a:rPr lang="es-MX" u="sng" dirty="0" smtClean="0">
                <a:hlinkClick r:id="rId2"/>
              </a:rPr>
              <a:t>fosa </a:t>
            </a:r>
            <a:r>
              <a:rPr lang="es-MX" u="sng" dirty="0" err="1" smtClean="0">
                <a:hlinkClick r:id="rId2"/>
              </a:rPr>
              <a:t>subescapular</a:t>
            </a:r>
            <a:r>
              <a:rPr lang="es-MX" dirty="0" smtClean="0"/>
              <a:t>, a la cual el </a:t>
            </a:r>
            <a:r>
              <a:rPr lang="es-MX" u="sng" dirty="0" smtClean="0">
                <a:hlinkClick r:id="rId3" tooltip="Músculo subescapular"/>
              </a:rPr>
              <a:t>músculo </a:t>
            </a:r>
            <a:r>
              <a:rPr lang="es-MX" u="sng" dirty="0" err="1" smtClean="0">
                <a:hlinkClick r:id="rId3" tooltip="Músculo subescapular"/>
              </a:rPr>
              <a:t>subescapular</a:t>
            </a:r>
            <a:r>
              <a:rPr lang="es-MX" dirty="0" smtClean="0"/>
              <a:t> se adhiere; este lado se conoce como medial o costal (ya que roza a las costillas y su parte media) y también muestra las caras de la </a:t>
            </a:r>
            <a:r>
              <a:rPr lang="es-MX" dirty="0" err="1" smtClean="0"/>
              <a:t>serrata</a:t>
            </a:r>
            <a:r>
              <a:rPr lang="es-MX" dirty="0" smtClean="0"/>
              <a:t>, para la inserción del </a:t>
            </a:r>
            <a:r>
              <a:rPr lang="es-MX" u="sng" dirty="0" smtClean="0">
                <a:hlinkClick r:id="rId4" tooltip="Músculo serrato anterior"/>
              </a:rPr>
              <a:t>músculo serrato anterior</a:t>
            </a:r>
            <a:r>
              <a:rPr lang="es-MX" dirty="0" smtClean="0"/>
              <a:t>.</a:t>
            </a:r>
          </a:p>
          <a:p>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0"/>
            <a:ext cx="8043890" cy="928670"/>
          </a:xfrm>
        </p:spPr>
        <p:txBody>
          <a:bodyPr/>
          <a:lstStyle/>
          <a:p>
            <a:r>
              <a:rPr lang="es-MX" u="sng" dirty="0" smtClean="0">
                <a:hlinkClick r:id="rId2" tooltip="Cabeza ósea"/>
              </a:rPr>
              <a:t>Cabeza ósea</a:t>
            </a:r>
            <a:r>
              <a:rPr lang="es-MX" dirty="0" smtClean="0"/>
              <a:t> (25)</a:t>
            </a:r>
            <a:endParaRPr lang="es-MX" dirty="0"/>
          </a:p>
        </p:txBody>
      </p:sp>
      <p:sp>
        <p:nvSpPr>
          <p:cNvPr id="3" name="2 Marcador de contenido"/>
          <p:cNvSpPr>
            <a:spLocks noGrp="1"/>
          </p:cNvSpPr>
          <p:nvPr>
            <p:ph idx="1"/>
          </p:nvPr>
        </p:nvSpPr>
        <p:spPr>
          <a:xfrm>
            <a:off x="428596" y="928670"/>
            <a:ext cx="8715404" cy="5929330"/>
          </a:xfrm>
        </p:spPr>
        <p:txBody>
          <a:bodyPr>
            <a:normAutofit fontScale="85000" lnSpcReduction="20000"/>
          </a:bodyPr>
          <a:lstStyle/>
          <a:p>
            <a:r>
              <a:rPr lang="es-MX" u="sng" dirty="0" smtClean="0">
                <a:hlinkClick r:id="rId3" tooltip="Hueso frontal"/>
              </a:rPr>
              <a:t>Frontal</a:t>
            </a:r>
            <a:r>
              <a:rPr lang="es-MX" dirty="0" smtClean="0"/>
              <a:t> (</a:t>
            </a:r>
            <a:r>
              <a:rPr lang="es-MX" b="1" dirty="0" smtClean="0"/>
              <a:t>1</a:t>
            </a:r>
            <a:r>
              <a:rPr lang="es-MX" dirty="0" smtClean="0"/>
              <a:t>)</a:t>
            </a:r>
            <a:br>
              <a:rPr lang="es-MX" dirty="0" smtClean="0"/>
            </a:br>
            <a:r>
              <a:rPr lang="es-MX" u="sng" dirty="0" smtClean="0">
                <a:hlinkClick r:id="rId4" tooltip="Parietal"/>
              </a:rPr>
              <a:t>Parietal</a:t>
            </a:r>
            <a:r>
              <a:rPr lang="es-MX" dirty="0" smtClean="0"/>
              <a:t> (</a:t>
            </a:r>
            <a:r>
              <a:rPr lang="es-MX" b="1" dirty="0" smtClean="0"/>
              <a:t>2</a:t>
            </a:r>
            <a:r>
              <a:rPr lang="es-MX" dirty="0" smtClean="0"/>
              <a:t>)</a:t>
            </a:r>
            <a:br>
              <a:rPr lang="es-MX" dirty="0" smtClean="0"/>
            </a:br>
            <a:r>
              <a:rPr lang="es-MX" u="sng" dirty="0" smtClean="0">
                <a:hlinkClick r:id="rId5" tooltip="Temporal (hueso)"/>
              </a:rPr>
              <a:t>Temporal</a:t>
            </a:r>
            <a:r>
              <a:rPr lang="es-MX" dirty="0" smtClean="0"/>
              <a:t> (</a:t>
            </a:r>
            <a:r>
              <a:rPr lang="es-MX" b="1" dirty="0" smtClean="0"/>
              <a:t>2</a:t>
            </a:r>
            <a:r>
              <a:rPr lang="es-MX" dirty="0" smtClean="0"/>
              <a:t>)</a:t>
            </a:r>
            <a:br>
              <a:rPr lang="es-MX" dirty="0" smtClean="0"/>
            </a:br>
            <a:r>
              <a:rPr lang="es-MX" u="sng" dirty="0" smtClean="0">
                <a:hlinkClick r:id="rId6" tooltip="Hueso occipital"/>
              </a:rPr>
              <a:t>Occipital</a:t>
            </a:r>
            <a:r>
              <a:rPr lang="es-MX" dirty="0" smtClean="0"/>
              <a:t> (</a:t>
            </a:r>
            <a:r>
              <a:rPr lang="es-MX" b="1" dirty="0" smtClean="0"/>
              <a:t>1</a:t>
            </a:r>
            <a:r>
              <a:rPr lang="es-MX" dirty="0" smtClean="0"/>
              <a:t>)</a:t>
            </a:r>
            <a:br>
              <a:rPr lang="es-MX" dirty="0" smtClean="0"/>
            </a:br>
            <a:r>
              <a:rPr lang="es-MX" u="sng" dirty="0" smtClean="0">
                <a:hlinkClick r:id="rId7" tooltip="Esfenoides"/>
              </a:rPr>
              <a:t>Esfenoides</a:t>
            </a:r>
            <a:r>
              <a:rPr lang="es-MX" dirty="0" smtClean="0"/>
              <a:t> (</a:t>
            </a:r>
            <a:r>
              <a:rPr lang="es-MX" b="1" dirty="0" smtClean="0"/>
              <a:t>1</a:t>
            </a:r>
            <a:r>
              <a:rPr lang="es-MX" dirty="0" smtClean="0"/>
              <a:t>)</a:t>
            </a:r>
            <a:br>
              <a:rPr lang="es-MX" dirty="0" smtClean="0"/>
            </a:br>
            <a:r>
              <a:rPr lang="es-MX" u="sng" dirty="0" smtClean="0">
                <a:hlinkClick r:id="rId8" tooltip="Etmoides"/>
              </a:rPr>
              <a:t>Etmoides</a:t>
            </a:r>
            <a:r>
              <a:rPr lang="es-MX" dirty="0" smtClean="0"/>
              <a:t> (</a:t>
            </a:r>
            <a:r>
              <a:rPr lang="es-MX" b="1" dirty="0" smtClean="0"/>
              <a:t>1</a:t>
            </a:r>
            <a:r>
              <a:rPr lang="es-MX" dirty="0" smtClean="0"/>
              <a:t>)</a:t>
            </a:r>
            <a:br>
              <a:rPr lang="es-MX" dirty="0" smtClean="0"/>
            </a:br>
            <a:r>
              <a:rPr lang="es-MX" u="sng" dirty="0" smtClean="0">
                <a:hlinkClick r:id="rId9" tooltip="Huesos wormianos"/>
              </a:rPr>
              <a:t>Huesos </a:t>
            </a:r>
            <a:r>
              <a:rPr lang="es-MX" u="sng" dirty="0" err="1" smtClean="0">
                <a:hlinkClick r:id="rId9" tooltip="Huesos wormianos"/>
              </a:rPr>
              <a:t>wormianos</a:t>
            </a:r>
            <a:r>
              <a:rPr lang="es-MX" dirty="0" smtClean="0"/>
              <a:t> (</a:t>
            </a:r>
            <a:r>
              <a:rPr lang="es-MX" b="1" dirty="0" smtClean="0"/>
              <a:t>variable</a:t>
            </a:r>
            <a:r>
              <a:rPr lang="es-MX" dirty="0" smtClean="0"/>
              <a:t>)</a:t>
            </a:r>
          </a:p>
          <a:p>
            <a:r>
              <a:rPr lang="es-MX" u="sng" dirty="0" smtClean="0">
                <a:hlinkClick r:id="rId10" tooltip="Vómer"/>
              </a:rPr>
              <a:t>Vómer</a:t>
            </a:r>
            <a:r>
              <a:rPr lang="es-MX" dirty="0" smtClean="0"/>
              <a:t> (</a:t>
            </a:r>
            <a:r>
              <a:rPr lang="es-MX" b="1" dirty="0" smtClean="0"/>
              <a:t>1</a:t>
            </a:r>
            <a:r>
              <a:rPr lang="es-MX" dirty="0" smtClean="0"/>
              <a:t>)</a:t>
            </a:r>
            <a:br>
              <a:rPr lang="es-MX" dirty="0" smtClean="0"/>
            </a:br>
            <a:r>
              <a:rPr lang="es-MX" u="sng" dirty="0" smtClean="0">
                <a:hlinkClick r:id="rId11" tooltip="Unguis"/>
              </a:rPr>
              <a:t>Unguis</a:t>
            </a:r>
            <a:r>
              <a:rPr lang="es-MX" dirty="0" smtClean="0"/>
              <a:t> (</a:t>
            </a:r>
            <a:r>
              <a:rPr lang="es-MX" b="1" dirty="0" smtClean="0"/>
              <a:t>2</a:t>
            </a:r>
            <a:r>
              <a:rPr lang="es-MX" dirty="0" smtClean="0"/>
              <a:t>)</a:t>
            </a:r>
            <a:br>
              <a:rPr lang="es-MX" dirty="0" smtClean="0"/>
            </a:br>
            <a:r>
              <a:rPr lang="es-MX" u="sng" dirty="0" smtClean="0">
                <a:hlinkClick r:id="rId12" tooltip="Cornete nasal"/>
              </a:rPr>
              <a:t>Cornete nasal</a:t>
            </a:r>
            <a:r>
              <a:rPr lang="es-MX" dirty="0" smtClean="0"/>
              <a:t> (</a:t>
            </a:r>
            <a:r>
              <a:rPr lang="es-MX" b="1" dirty="0" smtClean="0"/>
              <a:t>3</a:t>
            </a:r>
            <a:r>
              <a:rPr lang="es-MX" dirty="0" smtClean="0"/>
              <a:t>)</a:t>
            </a:r>
            <a:br>
              <a:rPr lang="es-MX" dirty="0" smtClean="0"/>
            </a:br>
            <a:r>
              <a:rPr lang="es-MX" u="sng" dirty="0" smtClean="0">
                <a:hlinkClick r:id="rId13" tooltip="Maxilar superior"/>
              </a:rPr>
              <a:t>Maxilar superior</a:t>
            </a:r>
            <a:r>
              <a:rPr lang="es-MX" dirty="0" smtClean="0"/>
              <a:t> (</a:t>
            </a:r>
            <a:r>
              <a:rPr lang="es-MX" b="1" dirty="0" smtClean="0"/>
              <a:t>2</a:t>
            </a:r>
            <a:r>
              <a:rPr lang="es-MX" dirty="0" smtClean="0"/>
              <a:t>)</a:t>
            </a:r>
            <a:br>
              <a:rPr lang="es-MX" dirty="0" smtClean="0"/>
            </a:br>
            <a:r>
              <a:rPr lang="es-MX" u="sng" dirty="0" smtClean="0">
                <a:hlinkClick r:id="rId14" tooltip="Mandíbula"/>
              </a:rPr>
              <a:t>Mandíbula</a:t>
            </a:r>
            <a:r>
              <a:rPr lang="es-MX" dirty="0" smtClean="0"/>
              <a:t> (</a:t>
            </a:r>
            <a:r>
              <a:rPr lang="es-MX" b="1" dirty="0" smtClean="0"/>
              <a:t>1</a:t>
            </a:r>
            <a:r>
              <a:rPr lang="es-MX" dirty="0" smtClean="0"/>
              <a:t>)</a:t>
            </a:r>
            <a:br>
              <a:rPr lang="es-MX" dirty="0" smtClean="0"/>
            </a:br>
            <a:r>
              <a:rPr lang="es-MX" u="sng" dirty="0" smtClean="0">
                <a:hlinkClick r:id="rId15" tooltip="Cigomático"/>
              </a:rPr>
              <a:t>Cigomático o malar</a:t>
            </a:r>
            <a:r>
              <a:rPr lang="es-MX" dirty="0" smtClean="0"/>
              <a:t> (</a:t>
            </a:r>
            <a:r>
              <a:rPr lang="es-MX" b="1" dirty="0" smtClean="0"/>
              <a:t>2</a:t>
            </a:r>
            <a:r>
              <a:rPr lang="es-MX" dirty="0" smtClean="0"/>
              <a:t>)</a:t>
            </a:r>
          </a:p>
          <a:p>
            <a:r>
              <a:rPr lang="es-MX" u="sng" dirty="0" smtClean="0">
                <a:hlinkClick r:id="rId16" tooltip="Martillo (hueso)"/>
              </a:rPr>
              <a:t>Martillo</a:t>
            </a:r>
            <a:r>
              <a:rPr lang="es-MX" dirty="0" smtClean="0"/>
              <a:t> (</a:t>
            </a:r>
            <a:r>
              <a:rPr lang="es-MX" b="1" dirty="0" smtClean="0"/>
              <a:t>2</a:t>
            </a:r>
            <a:r>
              <a:rPr lang="es-MX" dirty="0" smtClean="0"/>
              <a:t>)</a:t>
            </a:r>
            <a:br>
              <a:rPr lang="es-MX" dirty="0" smtClean="0"/>
            </a:br>
            <a:r>
              <a:rPr lang="es-MX" u="sng" dirty="0" smtClean="0">
                <a:hlinkClick r:id="rId17" tooltip="Yunque (hueso)"/>
              </a:rPr>
              <a:t>Yunque</a:t>
            </a:r>
            <a:r>
              <a:rPr lang="es-MX" dirty="0" smtClean="0"/>
              <a:t> (</a:t>
            </a:r>
            <a:r>
              <a:rPr lang="es-MX" b="1" dirty="0" smtClean="0"/>
              <a:t>2</a:t>
            </a:r>
            <a:r>
              <a:rPr lang="es-MX" dirty="0" smtClean="0"/>
              <a:t>)</a:t>
            </a:r>
            <a:br>
              <a:rPr lang="es-MX" dirty="0" smtClean="0"/>
            </a:br>
            <a:r>
              <a:rPr lang="es-MX" u="sng" dirty="0" smtClean="0">
                <a:hlinkClick r:id="rId18" tooltip="Estribo (hueso)"/>
              </a:rPr>
              <a:t>Estribo</a:t>
            </a:r>
            <a:r>
              <a:rPr lang="es-MX" dirty="0" smtClean="0"/>
              <a:t> (</a:t>
            </a:r>
            <a:r>
              <a:rPr lang="es-MX" b="1" dirty="0" smtClean="0"/>
              <a:t>2</a:t>
            </a:r>
            <a:r>
              <a:rPr lang="es-MX" dirty="0" smtClean="0"/>
              <a:t>)</a:t>
            </a:r>
          </a:p>
          <a:p>
            <a:r>
              <a:rPr lang="es-MX" u="sng" dirty="0" smtClean="0">
                <a:hlinkClick r:id="rId19" tooltip="Hioides"/>
              </a:rPr>
              <a:t>Hioides</a:t>
            </a:r>
            <a:r>
              <a:rPr lang="es-MX" dirty="0" smtClean="0"/>
              <a:t> (</a:t>
            </a:r>
            <a:r>
              <a:rPr lang="es-MX" b="1" dirty="0" smtClean="0"/>
              <a:t>1</a:t>
            </a:r>
            <a:r>
              <a:rPr lang="es-MX" dirty="0" smtClean="0"/>
              <a:t>)</a:t>
            </a:r>
          </a:p>
          <a:p>
            <a:endParaRPr lang="es-MX" dirty="0"/>
          </a:p>
        </p:txBody>
      </p:sp>
      <p:pic>
        <p:nvPicPr>
          <p:cNvPr id="4" name="3 Imagen" descr="Human skull side simplified (bones)-es.svg">
            <a:hlinkClick r:id="rId20"/>
          </p:cNvPr>
          <p:cNvPicPr/>
          <p:nvPr/>
        </p:nvPicPr>
        <p:blipFill>
          <a:blip r:embed="rId21" cstate="print"/>
          <a:srcRect/>
          <a:stretch>
            <a:fillRect/>
          </a:stretch>
        </p:blipFill>
        <p:spPr bwMode="auto">
          <a:xfrm>
            <a:off x="5072066" y="857232"/>
            <a:ext cx="4071934" cy="3143272"/>
          </a:xfrm>
          <a:prstGeom prst="rect">
            <a:avLst/>
          </a:prstGeom>
          <a:noFill/>
          <a:ln w="9525">
            <a:noFill/>
            <a:miter lim="800000"/>
            <a:headEnd/>
            <a:tailEnd/>
          </a:ln>
        </p:spPr>
      </p:pic>
      <p:pic>
        <p:nvPicPr>
          <p:cNvPr id="5" name="4 Imagen" descr="Es-Human skull front simplified (bones).svg">
            <a:hlinkClick r:id="rId22"/>
          </p:cNvPr>
          <p:cNvPicPr/>
          <p:nvPr/>
        </p:nvPicPr>
        <p:blipFill>
          <a:blip r:embed="rId23" cstate="print"/>
          <a:srcRect/>
          <a:stretch>
            <a:fillRect/>
          </a:stretch>
        </p:blipFill>
        <p:spPr bwMode="auto">
          <a:xfrm>
            <a:off x="6072198" y="4214818"/>
            <a:ext cx="2857520" cy="2857520"/>
          </a:xfrm>
          <a:prstGeom prst="rect">
            <a:avLst/>
          </a:prstGeom>
          <a:noFill/>
          <a:ln w="9525">
            <a:noFill/>
            <a:miter lim="800000"/>
            <a:headEnd/>
            <a:tailEnd/>
          </a:ln>
        </p:spPr>
      </p:pic>
      <p:pic>
        <p:nvPicPr>
          <p:cNvPr id="6" name="5 Imagen" descr="Anatomia oido humano.png">
            <a:hlinkClick r:id="rId24"/>
          </p:cNvPr>
          <p:cNvPicPr/>
          <p:nvPr/>
        </p:nvPicPr>
        <p:blipFill>
          <a:blip r:embed="rId25" cstate="print"/>
          <a:srcRect/>
          <a:stretch>
            <a:fillRect/>
          </a:stretch>
        </p:blipFill>
        <p:spPr bwMode="auto">
          <a:xfrm>
            <a:off x="3357554" y="5357826"/>
            <a:ext cx="1928810" cy="15001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dirty="0" smtClean="0"/>
              <a:t>La superficie posterior de la escápula está dividida por una proyección ósea, la </a:t>
            </a:r>
            <a:r>
              <a:rPr lang="es-MX" u="sng" dirty="0" smtClean="0">
                <a:hlinkClick r:id="rId2"/>
              </a:rPr>
              <a:t>espina de la escápula</a:t>
            </a:r>
            <a:r>
              <a:rPr lang="es-MX" dirty="0" smtClean="0"/>
              <a:t> entre la </a:t>
            </a:r>
            <a:r>
              <a:rPr lang="es-MX" u="sng" dirty="0" smtClean="0">
                <a:hlinkClick r:id="rId2"/>
              </a:rPr>
              <a:t>fosa </a:t>
            </a:r>
            <a:r>
              <a:rPr lang="es-MX" u="sng" dirty="0" err="1" smtClean="0">
                <a:hlinkClick r:id="rId2"/>
              </a:rPr>
              <a:t>supraespinosa</a:t>
            </a:r>
            <a:r>
              <a:rPr lang="es-MX" dirty="0" smtClean="0"/>
              <a:t> y la </a:t>
            </a:r>
            <a:r>
              <a:rPr lang="es-MX" u="sng" dirty="0" smtClean="0">
                <a:hlinkClick r:id="rId2"/>
              </a:rPr>
              <a:t>fosa </a:t>
            </a:r>
            <a:r>
              <a:rPr lang="es-MX" u="sng" dirty="0" err="1" smtClean="0">
                <a:hlinkClick r:id="rId2"/>
              </a:rPr>
              <a:t>infraespinosa</a:t>
            </a:r>
            <a:r>
              <a:rPr lang="es-MX" dirty="0" err="1" smtClean="0"/>
              <a:t>que</a:t>
            </a:r>
            <a:r>
              <a:rPr lang="es-MX" dirty="0" smtClean="0"/>
              <a:t> comienza siendo delgada en la base del hueso del hombro, asciende en dirección distal y se torna oblicua hacia posterior, el tubérculo </a:t>
            </a:r>
            <a:r>
              <a:rPr lang="es-MX" dirty="0" err="1" smtClean="0"/>
              <a:t>supraglenoide</a:t>
            </a:r>
            <a:r>
              <a:rPr lang="es-MX" dirty="0" smtClean="0"/>
              <a:t>, su pico que está ubicado en la sección medial. Después de este pico, la espina escapular decae poco a poco en la altura. En los seres humanos, carnívoros y bovinos, la espina escapular va apuntando hacia adelante en un proceso llamado acromion que continúa hacia la parte principal del hueso</a:t>
            </a:r>
          </a:p>
          <a:p>
            <a:endParaRPr lang="es-MX"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Borde superior o cervical</a:t>
            </a:r>
            <a:br>
              <a:rPr lang="es-MX" b="1" dirty="0" smtClean="0"/>
            </a:br>
            <a:endParaRPr lang="es-MX" dirty="0"/>
          </a:p>
        </p:txBody>
      </p:sp>
      <p:sp>
        <p:nvSpPr>
          <p:cNvPr id="3" name="2 Marcador de contenido"/>
          <p:cNvSpPr>
            <a:spLocks noGrp="1"/>
          </p:cNvSpPr>
          <p:nvPr>
            <p:ph idx="1"/>
          </p:nvPr>
        </p:nvSpPr>
        <p:spPr/>
        <p:txBody>
          <a:bodyPr>
            <a:normAutofit fontScale="92500"/>
          </a:bodyPr>
          <a:lstStyle/>
          <a:p>
            <a:r>
              <a:rPr lang="es-MX" dirty="0" smtClean="0"/>
              <a:t>Es </a:t>
            </a:r>
            <a:r>
              <a:rPr lang="es-MX" dirty="0" smtClean="0"/>
              <a:t>corto, delgado y afilado, y está interrumpido en su unión con la apófisis coracoides por la escotadura </a:t>
            </a:r>
            <a:r>
              <a:rPr lang="es-MX" dirty="0" err="1" smtClean="0"/>
              <a:t>coracoidea</a:t>
            </a:r>
            <a:r>
              <a:rPr lang="es-MX" dirty="0" smtClean="0"/>
              <a:t> (escotadura escapular), por la que discurre el nervio </a:t>
            </a:r>
            <a:r>
              <a:rPr lang="es-MX" dirty="0" err="1" smtClean="0"/>
              <a:t>supraescapular</a:t>
            </a:r>
            <a:r>
              <a:rPr lang="es-MX" dirty="0" smtClean="0"/>
              <a:t>. A menudo, esta escotadura está cerrada parcial o totalmente por un ligamento que se osifica, llamado ligamento </a:t>
            </a:r>
            <a:r>
              <a:rPr lang="es-MX" dirty="0" err="1" smtClean="0"/>
              <a:t>coracoideo</a:t>
            </a:r>
            <a:r>
              <a:rPr lang="es-MX" dirty="0" smtClean="0"/>
              <a:t>. Medialmente a la escotadura se inserta el vientre inferior del </a:t>
            </a:r>
            <a:r>
              <a:rPr lang="es-MX" dirty="0" err="1" smtClean="0"/>
              <a:t>músculo</a:t>
            </a:r>
            <a:r>
              <a:rPr lang="es-MX" u="sng" dirty="0" err="1" smtClean="0">
                <a:hlinkClick r:id="rId2" tooltip="Omohioideo"/>
              </a:rPr>
              <a:t>omohioideo</a:t>
            </a:r>
            <a:r>
              <a:rPr lang="es-MX" dirty="0" smtClean="0"/>
              <a:t>.</a:t>
            </a:r>
          </a:p>
          <a:p>
            <a:r>
              <a:rPr lang="es-MX" dirty="0" smtClean="0"/>
              <a:t>[</a:t>
            </a:r>
            <a:endParaRPr lang="es-MX"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Borde </a:t>
            </a:r>
            <a:r>
              <a:rPr lang="es-MX" b="1" dirty="0" smtClean="0"/>
              <a:t>medial o espinal</a:t>
            </a:r>
            <a:br>
              <a:rPr lang="es-MX" b="1" dirty="0" smtClean="0"/>
            </a:br>
            <a:endParaRPr lang="es-MX" dirty="0"/>
          </a:p>
        </p:txBody>
      </p:sp>
      <p:sp>
        <p:nvSpPr>
          <p:cNvPr id="3" name="2 Marcador de contenido"/>
          <p:cNvSpPr>
            <a:spLocks noGrp="1"/>
          </p:cNvSpPr>
          <p:nvPr>
            <p:ph idx="1"/>
          </p:nvPr>
        </p:nvSpPr>
        <p:spPr>
          <a:xfrm>
            <a:off x="428596" y="1285860"/>
            <a:ext cx="8258204" cy="5069700"/>
          </a:xfrm>
        </p:spPr>
        <p:txBody>
          <a:bodyPr/>
          <a:lstStyle/>
          <a:p>
            <a:r>
              <a:rPr lang="es-MX" dirty="0" smtClean="0"/>
              <a:t>Es el más largo de los tres, sigue paralelo y unos 5 cm lateral a las apófisis espinosas de las vértebras torácicas. Superiormente a la espina se inserta el músculo </a:t>
            </a:r>
            <a:r>
              <a:rPr lang="es-MX" u="sng" dirty="0" smtClean="0">
                <a:hlinkClick r:id="rId2" tooltip="Romboides"/>
              </a:rPr>
              <a:t>romboides menor</a:t>
            </a:r>
            <a:r>
              <a:rPr lang="es-MX" dirty="0" smtClean="0"/>
              <a:t>, e inferiormente el </a:t>
            </a:r>
            <a:r>
              <a:rPr lang="es-MX" u="sng" dirty="0" smtClean="0">
                <a:hlinkClick r:id="rId2" tooltip="Romboides"/>
              </a:rPr>
              <a:t>romboides mayor</a:t>
            </a:r>
            <a:r>
              <a:rPr lang="es-MX" dirty="0" smtClean="0"/>
              <a:t>.</a:t>
            </a:r>
          </a:p>
          <a:p>
            <a:endParaRPr lang="es-MX"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0"/>
            <a:ext cx="7758138" cy="857232"/>
          </a:xfrm>
        </p:spPr>
        <p:txBody>
          <a:bodyPr/>
          <a:lstStyle/>
          <a:p>
            <a:r>
              <a:rPr lang="es-MX" dirty="0" smtClean="0"/>
              <a:t>Ángulos</a:t>
            </a:r>
            <a:r>
              <a:rPr lang="es-MX" b="1" dirty="0" smtClean="0"/>
              <a:t/>
            </a:r>
            <a:br>
              <a:rPr lang="es-MX" b="1" dirty="0" smtClean="0"/>
            </a:br>
            <a:endParaRPr lang="es-MX" dirty="0"/>
          </a:p>
        </p:txBody>
      </p:sp>
      <p:sp>
        <p:nvSpPr>
          <p:cNvPr id="3" name="2 Marcador de contenido"/>
          <p:cNvSpPr>
            <a:spLocks noGrp="1"/>
          </p:cNvSpPr>
          <p:nvPr>
            <p:ph idx="1"/>
          </p:nvPr>
        </p:nvSpPr>
        <p:spPr>
          <a:xfrm>
            <a:off x="0" y="857232"/>
            <a:ext cx="9144000" cy="6000768"/>
          </a:xfrm>
        </p:spPr>
        <p:txBody>
          <a:bodyPr>
            <a:normAutofit fontScale="92500" lnSpcReduction="10000"/>
          </a:bodyPr>
          <a:lstStyle/>
          <a:p>
            <a:r>
              <a:rPr lang="es-MX" b="1" dirty="0" smtClean="0"/>
              <a:t>A</a:t>
            </a:r>
            <a:r>
              <a:rPr lang="es-MX" b="1" dirty="0" smtClean="0"/>
              <a:t>ngulo </a:t>
            </a:r>
            <a:r>
              <a:rPr lang="es-MX" b="1" dirty="0" smtClean="0"/>
              <a:t>superior</a:t>
            </a:r>
          </a:p>
          <a:p>
            <a:r>
              <a:rPr lang="es-MX" dirty="0" smtClean="0"/>
              <a:t>Se sitúa en la unión de los bordes superior y medial, y forma un ángulo de casi 90°. Sirve de inserción al músculo </a:t>
            </a:r>
            <a:r>
              <a:rPr lang="es-MX" u="sng" dirty="0" smtClean="0">
                <a:hlinkClick r:id="rId2" tooltip="Elevador de la escápula"/>
              </a:rPr>
              <a:t>elevador de la escápula</a:t>
            </a:r>
            <a:r>
              <a:rPr lang="es-MX" dirty="0" smtClean="0"/>
              <a:t>.</a:t>
            </a:r>
          </a:p>
          <a:p>
            <a:r>
              <a:rPr lang="es-MX" b="1" dirty="0" smtClean="0"/>
              <a:t>Ángulo </a:t>
            </a:r>
            <a:r>
              <a:rPr lang="es-MX" b="1" dirty="0" smtClean="0"/>
              <a:t>inferior</a:t>
            </a:r>
          </a:p>
          <a:p>
            <a:r>
              <a:rPr lang="es-MX" dirty="0" smtClean="0"/>
              <a:t>Es grueso, redondeado y rugoso. Resulta de la unión de los bordes medial y lateral. En el convergen las potentes inserciones del músculo </a:t>
            </a:r>
            <a:r>
              <a:rPr lang="es-MX" dirty="0" err="1" smtClean="0"/>
              <a:t>infraespinoso</a:t>
            </a:r>
            <a:r>
              <a:rPr lang="es-MX" dirty="0" smtClean="0"/>
              <a:t>, del músculo romboides mayor y del fascículo inferior del serrato anterior. En este punto se inserta a veces un </a:t>
            </a:r>
            <a:r>
              <a:rPr lang="es-MX" dirty="0" err="1" smtClean="0"/>
              <a:t>fasciculo</a:t>
            </a:r>
            <a:r>
              <a:rPr lang="es-MX" dirty="0" smtClean="0"/>
              <a:t> del musculo dorsal ancho. Este ángulo presenta movimientos amplios cuando se abduce (aleja) el brazo, y es un punto de referencia importante al estudiar los movimientos de la escápula.</a:t>
            </a:r>
          </a:p>
          <a:p>
            <a:endParaRPr lang="es-MX"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b="1" dirty="0" smtClean="0"/>
              <a:t>Ángulo externo o lateral</a:t>
            </a:r>
          </a:p>
          <a:p>
            <a:r>
              <a:rPr lang="es-MX" dirty="0" smtClean="0"/>
              <a:t>Resulta de la unión de los bordes lateral y superior. Presenta dos formaciones de importancia: la cavidad glenoidea y la apófisis coracoides.</a:t>
            </a:r>
          </a:p>
          <a:p>
            <a:pPr lvl="0"/>
            <a:r>
              <a:rPr lang="es-MX" dirty="0" smtClean="0"/>
              <a:t>Cavidad glenoidea: de forma ovalada, con eje mayor vertical. Constituye la superficie articular de la escápula de la </a:t>
            </a:r>
            <a:r>
              <a:rPr lang="es-MX" u="sng" dirty="0" smtClean="0">
                <a:hlinkClick r:id="rId2" tooltip="Articulación glenohumeral"/>
              </a:rPr>
              <a:t>articulación </a:t>
            </a:r>
            <a:r>
              <a:rPr lang="es-MX" u="sng" dirty="0" err="1" smtClean="0">
                <a:hlinkClick r:id="rId2" tooltip="Articulación glenohumeral"/>
              </a:rPr>
              <a:t>glenohumeral</a:t>
            </a:r>
            <a:r>
              <a:rPr lang="es-MX" dirty="0" smtClean="0"/>
              <a:t>. Al ser poco cóncava (su excavación no es suficiente para contener la cabeza del húmero), en estado fresco se encuentra rodeada por un </a:t>
            </a:r>
            <a:r>
              <a:rPr lang="es-MX" dirty="0" err="1" smtClean="0"/>
              <a:t>labrum</a:t>
            </a:r>
            <a:r>
              <a:rPr lang="es-MX" dirty="0" smtClean="0"/>
              <a:t> o rodete glenoideo </a:t>
            </a:r>
            <a:r>
              <a:rPr lang="es-MX" u="sng" dirty="0" smtClean="0">
                <a:hlinkClick r:id="rId3" tooltip="Fibrocartílago"/>
              </a:rPr>
              <a:t>fibrocartilaginoso</a:t>
            </a:r>
            <a:r>
              <a:rPr lang="es-MX" dirty="0" smtClean="0"/>
              <a:t>. Se encuentra unida al cuerpo de la escápula por el cuello de la escápula. La cabeza larga del </a:t>
            </a:r>
            <a:r>
              <a:rPr lang="es-MX" u="sng" dirty="0" smtClean="0">
                <a:hlinkClick r:id="rId4" tooltip="Triceps braquial"/>
              </a:rPr>
              <a:t>músculo </a:t>
            </a:r>
            <a:r>
              <a:rPr lang="es-MX" u="sng" dirty="0" err="1" smtClean="0">
                <a:hlinkClick r:id="rId4" tooltip="Triceps braquial"/>
              </a:rPr>
              <a:t>triceps</a:t>
            </a:r>
            <a:r>
              <a:rPr lang="es-MX" u="sng" dirty="0" smtClean="0">
                <a:hlinkClick r:id="rId4" tooltip="Triceps braquial"/>
              </a:rPr>
              <a:t> braquial</a:t>
            </a:r>
            <a:r>
              <a:rPr lang="es-MX" dirty="0" smtClean="0"/>
              <a:t> se inserta en la parte superior de la cavidad, pero lateral a esta.</a:t>
            </a:r>
          </a:p>
          <a:p>
            <a:endParaRPr lang="es-MX"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pPr lvl="0"/>
            <a:r>
              <a:rPr lang="es-MX" dirty="0" smtClean="0"/>
              <a:t>Apófisis coracoides: se encuentra en el espacio comprendido entre la cavidad glenoidea y la escotadura de la escápula. En su comienzo, es oblicua hacia arriba y adelante, amplia y abultada, para luego acodarse hacia abajo y lateralmente con un ligero adelgazamiento en su extremo. En su ápice se insertan los músculos: </a:t>
            </a:r>
            <a:r>
              <a:rPr lang="es-MX" u="sng" dirty="0" smtClean="0">
                <a:hlinkClick r:id="rId2" tooltip="Pectoral menor"/>
              </a:rPr>
              <a:t>pectoral menor</a:t>
            </a:r>
            <a:r>
              <a:rPr lang="es-MX" dirty="0" smtClean="0"/>
              <a:t>, la cabeza corta del </a:t>
            </a:r>
            <a:r>
              <a:rPr lang="es-MX" u="sng" dirty="0" err="1" smtClean="0">
                <a:hlinkClick r:id="rId3" tooltip="Biceps braquial"/>
              </a:rPr>
              <a:t>biceps</a:t>
            </a:r>
            <a:r>
              <a:rPr lang="es-MX" u="sng" dirty="0" smtClean="0">
                <a:hlinkClick r:id="rId3" tooltip="Biceps braquial"/>
              </a:rPr>
              <a:t> braquial</a:t>
            </a:r>
            <a:r>
              <a:rPr lang="es-MX" dirty="0" smtClean="0"/>
              <a:t> y </a:t>
            </a:r>
            <a:r>
              <a:rPr lang="es-MX" u="sng" dirty="0" err="1" smtClean="0">
                <a:hlinkClick r:id="rId4" tooltip="Coracobraquial"/>
              </a:rPr>
              <a:t>coracobraquial</a:t>
            </a:r>
            <a:r>
              <a:rPr lang="es-MX" dirty="0" smtClean="0"/>
              <a:t>. En la cara superior se insertan los </a:t>
            </a:r>
            <a:r>
              <a:rPr lang="es-MX" u="sng" dirty="0" smtClean="0">
                <a:hlinkClick r:id="rId5" tooltip="Articulación acromioclavicular"/>
              </a:rPr>
              <a:t>ligamentos </a:t>
            </a:r>
            <a:r>
              <a:rPr lang="es-MX" u="sng" dirty="0" err="1" smtClean="0">
                <a:hlinkClick r:id="rId5" tooltip="Articulación acromioclavicular"/>
              </a:rPr>
              <a:t>coracoclaviculares</a:t>
            </a:r>
            <a:r>
              <a:rPr lang="es-MX" dirty="0" smtClean="0"/>
              <a:t>. En el borde lateral se inserta el ligamento </a:t>
            </a:r>
            <a:r>
              <a:rPr lang="es-MX" dirty="0" err="1" smtClean="0"/>
              <a:t>coracoacromial</a:t>
            </a:r>
            <a:r>
              <a:rPr lang="es-MX" dirty="0" smtClean="0"/>
              <a:t> y en el borde medial el </a:t>
            </a:r>
            <a:r>
              <a:rPr lang="es-MX" u="sng" dirty="0" smtClean="0">
                <a:hlinkClick r:id="rId2" tooltip="Pectoral menor"/>
              </a:rPr>
              <a:t>músculo pectoral menor</a:t>
            </a:r>
            <a:r>
              <a:rPr lang="es-MX" dirty="0" smtClean="0"/>
              <a:t>.</a:t>
            </a:r>
          </a:p>
          <a:p>
            <a:endParaRPr lang="es-MX"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Articulaciones</a:t>
            </a:r>
            <a:r>
              <a:rPr lang="es-MX" b="1" dirty="0" smtClean="0"/>
              <a:t/>
            </a:r>
            <a:br>
              <a:rPr lang="es-MX" b="1" dirty="0" smtClean="0"/>
            </a:br>
            <a:endParaRPr lang="es-MX" dirty="0"/>
          </a:p>
        </p:txBody>
      </p:sp>
      <p:sp>
        <p:nvSpPr>
          <p:cNvPr id="3" name="2 Marcador de contenido"/>
          <p:cNvSpPr>
            <a:spLocks noGrp="1"/>
          </p:cNvSpPr>
          <p:nvPr>
            <p:ph idx="1"/>
          </p:nvPr>
        </p:nvSpPr>
        <p:spPr/>
        <p:txBody>
          <a:bodyPr/>
          <a:lstStyle/>
          <a:p>
            <a:pPr lvl="0"/>
            <a:r>
              <a:rPr lang="es-MX" u="sng" dirty="0" smtClean="0">
                <a:hlinkClick r:id="rId2" tooltip="Articulación acromioclavicular"/>
              </a:rPr>
              <a:t>Articulación </a:t>
            </a:r>
            <a:r>
              <a:rPr lang="es-MX" u="sng" dirty="0" err="1" smtClean="0">
                <a:hlinkClick r:id="rId2" tooltip="Articulación acromioclavicular"/>
              </a:rPr>
              <a:t>acromioclavicular</a:t>
            </a:r>
            <a:endParaRPr lang="es-MX" dirty="0" smtClean="0"/>
          </a:p>
          <a:p>
            <a:pPr lvl="0"/>
            <a:r>
              <a:rPr lang="es-MX" u="sng" dirty="0" smtClean="0">
                <a:hlinkClick r:id="rId3" tooltip="Articulación glenohumeral"/>
              </a:rPr>
              <a:t>Articulación </a:t>
            </a:r>
            <a:r>
              <a:rPr lang="es-MX" u="sng" dirty="0" err="1" smtClean="0">
                <a:hlinkClick r:id="rId3" tooltip="Articulación glenohumeral"/>
              </a:rPr>
              <a:t>glenohumeral</a:t>
            </a:r>
            <a:endParaRPr lang="es-MX" dirty="0" smtClean="0"/>
          </a:p>
          <a:p>
            <a:endParaRPr lang="es-MX"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Shoulderjoint.PNG"/>
          <p:cNvPicPr>
            <a:picLocks noGrp="1"/>
          </p:cNvPicPr>
          <p:nvPr>
            <p:ph idx="1"/>
          </p:nvPr>
        </p:nvPicPr>
        <p:blipFill>
          <a:blip r:embed="rId2" cstate="print"/>
          <a:srcRect/>
          <a:stretch>
            <a:fillRect/>
          </a:stretch>
        </p:blipFill>
        <p:spPr bwMode="auto">
          <a:xfrm>
            <a:off x="3929058" y="0"/>
            <a:ext cx="5214941" cy="6858000"/>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Gray521.png"/>
          <p:cNvPicPr>
            <a:picLocks noGrp="1"/>
          </p:cNvPicPr>
          <p:nvPr>
            <p:ph idx="1"/>
          </p:nvPr>
        </p:nvPicPr>
        <p:blipFill>
          <a:blip r:embed="rId2" cstate="print"/>
          <a:srcRect/>
          <a:stretch>
            <a:fillRect/>
          </a:stretch>
        </p:blipFill>
        <p:spPr bwMode="auto">
          <a:xfrm>
            <a:off x="0" y="0"/>
            <a:ext cx="4857752" cy="6858000"/>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357950" y="500042"/>
            <a:ext cx="2786050" cy="2500330"/>
          </a:xfrm>
        </p:spPr>
        <p:txBody>
          <a:bodyPr/>
          <a:lstStyle/>
          <a:p>
            <a:r>
              <a:rPr lang="es-MX" dirty="0" smtClean="0"/>
              <a:t>CLAVICULA</a:t>
            </a:r>
            <a:endParaRPr lang="es-MX" dirty="0"/>
          </a:p>
        </p:txBody>
      </p:sp>
      <p:pic>
        <p:nvPicPr>
          <p:cNvPr id="4" name="3 Marcador de contenido" descr="http://www.fhuce.edu.uy/antrop/cursos/abiol/practicos/troncimg/Escapclav.jpg"/>
          <p:cNvPicPr>
            <a:picLocks noGrp="1"/>
          </p:cNvPicPr>
          <p:nvPr>
            <p:ph idx="1"/>
          </p:nvPr>
        </p:nvPicPr>
        <p:blipFill>
          <a:blip r:embed="rId2" cstate="print"/>
          <a:srcRect/>
          <a:stretch>
            <a:fillRect/>
          </a:stretch>
        </p:blipFill>
        <p:spPr bwMode="auto">
          <a:xfrm>
            <a:off x="1" y="0"/>
            <a:ext cx="6357949" cy="68580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214290"/>
            <a:ext cx="7972452" cy="928694"/>
          </a:xfrm>
        </p:spPr>
        <p:txBody>
          <a:bodyPr/>
          <a:lstStyle/>
          <a:p>
            <a:r>
              <a:rPr lang="es-MX" b="1" u="sng" dirty="0" smtClean="0">
                <a:hlinkClick r:id="rId2" tooltip="Tronco (anatomía)"/>
              </a:rPr>
              <a:t>Tronco</a:t>
            </a:r>
            <a:r>
              <a:rPr lang="es-MX" b="1" dirty="0" smtClean="0"/>
              <a:t> y </a:t>
            </a:r>
            <a:r>
              <a:rPr lang="es-MX" b="1" u="sng" dirty="0" smtClean="0">
                <a:hlinkClick r:id="rId3" tooltip="Cuello"/>
              </a:rPr>
              <a:t>cuello</a:t>
            </a:r>
            <a:r>
              <a:rPr lang="es-MX" b="1" dirty="0" smtClean="0"/>
              <a:t> (53)</a:t>
            </a:r>
            <a:br>
              <a:rPr lang="es-MX" b="1" dirty="0" smtClean="0"/>
            </a:br>
            <a:endParaRPr lang="es-MX" dirty="0"/>
          </a:p>
        </p:txBody>
      </p:sp>
      <p:sp>
        <p:nvSpPr>
          <p:cNvPr id="3" name="2 Marcador de contenido"/>
          <p:cNvSpPr>
            <a:spLocks noGrp="1"/>
          </p:cNvSpPr>
          <p:nvPr>
            <p:ph idx="1"/>
          </p:nvPr>
        </p:nvSpPr>
        <p:spPr>
          <a:xfrm>
            <a:off x="571472" y="1071546"/>
            <a:ext cx="8572528" cy="5786454"/>
          </a:xfrm>
        </p:spPr>
        <p:txBody>
          <a:bodyPr>
            <a:normAutofit/>
          </a:bodyPr>
          <a:lstStyle/>
          <a:p>
            <a:r>
              <a:rPr lang="es-MX" b="1" u="sng" dirty="0" smtClean="0">
                <a:hlinkClick r:id="rId4" tooltip="Columna vertebral"/>
              </a:rPr>
              <a:t>Columna vertebral</a:t>
            </a:r>
            <a:r>
              <a:rPr lang="es-MX" b="1" dirty="0" smtClean="0"/>
              <a:t> (26)</a:t>
            </a:r>
          </a:p>
          <a:p>
            <a:r>
              <a:rPr lang="es-MX" b="1" i="1" dirty="0" smtClean="0"/>
              <a:t>Columna</a:t>
            </a:r>
            <a:r>
              <a:rPr lang="es-MX" b="1" dirty="0" smtClean="0"/>
              <a:t/>
            </a:r>
            <a:br>
              <a:rPr lang="es-MX" b="1" dirty="0" smtClean="0"/>
            </a:br>
            <a:r>
              <a:rPr lang="es-MX" b="1" u="sng" dirty="0" smtClean="0">
                <a:hlinkClick r:id="rId5" tooltip="Vértebra cervical"/>
              </a:rPr>
              <a:t>Vértebras cervicales</a:t>
            </a:r>
            <a:r>
              <a:rPr lang="es-MX" b="1" dirty="0" smtClean="0"/>
              <a:t> (7)</a:t>
            </a:r>
            <a:r>
              <a:rPr lang="es-MX" b="1" dirty="0" smtClean="0">
                <a:hlinkClick r:id="rId6"/>
              </a:rPr>
              <a:t> </a:t>
            </a:r>
            <a:endParaRPr lang="es-MX" dirty="0" smtClean="0"/>
          </a:p>
          <a:p>
            <a:r>
              <a:rPr lang="es-MX" b="1" i="1" dirty="0" smtClean="0"/>
              <a:t>Columna dorsal</a:t>
            </a:r>
            <a:r>
              <a:rPr lang="es-MX" b="1" dirty="0" smtClean="0"/>
              <a:t/>
            </a:r>
            <a:br>
              <a:rPr lang="es-MX" b="1" dirty="0" smtClean="0"/>
            </a:br>
            <a:r>
              <a:rPr lang="es-MX" b="1" u="sng" dirty="0" smtClean="0">
                <a:hlinkClick r:id="rId7" tooltip="Vértebra dorsal"/>
              </a:rPr>
              <a:t>Vértebras dorsales</a:t>
            </a:r>
            <a:r>
              <a:rPr lang="es-MX" b="1" u="sng" baseline="30000" dirty="0" smtClean="0">
                <a:hlinkClick r:id="rId6"/>
              </a:rPr>
              <a:t>[3]</a:t>
            </a:r>
            <a:r>
              <a:rPr lang="es-MX" b="1" dirty="0" smtClean="0"/>
              <a:t> (12)</a:t>
            </a:r>
            <a:r>
              <a:rPr lang="es-MX" b="1" dirty="0" smtClean="0">
                <a:hlinkClick r:id="rId6"/>
              </a:rPr>
              <a:t> </a:t>
            </a:r>
            <a:endParaRPr lang="es-MX" dirty="0" smtClean="0"/>
          </a:p>
          <a:p>
            <a:r>
              <a:rPr lang="es-MX" b="1" i="1" dirty="0" smtClean="0"/>
              <a:t>Columna lumbar</a:t>
            </a:r>
            <a:r>
              <a:rPr lang="es-MX" b="1" dirty="0" smtClean="0"/>
              <a:t/>
            </a:r>
            <a:br>
              <a:rPr lang="es-MX" b="1" dirty="0" smtClean="0"/>
            </a:br>
            <a:r>
              <a:rPr lang="es-MX" b="1" u="sng" dirty="0" smtClean="0">
                <a:hlinkClick r:id="rId8" tooltip="Vértebra lumbar"/>
              </a:rPr>
              <a:t>Vértebras lumbares</a:t>
            </a:r>
            <a:r>
              <a:rPr lang="es-MX" b="1" dirty="0" smtClean="0"/>
              <a:t> (5)</a:t>
            </a:r>
            <a:r>
              <a:rPr lang="es-MX" b="1" dirty="0" smtClean="0">
                <a:hlinkClick r:id="rId6"/>
              </a:rPr>
              <a:t> </a:t>
            </a:r>
            <a:endParaRPr lang="es-MX" dirty="0" smtClean="0"/>
          </a:p>
          <a:p>
            <a:r>
              <a:rPr lang="es-MX" b="1" i="1" dirty="0" smtClean="0"/>
              <a:t>Columna sacra</a:t>
            </a:r>
            <a:r>
              <a:rPr lang="es-MX" b="1" dirty="0" smtClean="0"/>
              <a:t> y </a:t>
            </a:r>
            <a:r>
              <a:rPr lang="es-MX" b="1" i="1" dirty="0" smtClean="0"/>
              <a:t>coxis</a:t>
            </a:r>
            <a:r>
              <a:rPr lang="es-MX" b="1" dirty="0" smtClean="0"/>
              <a:t> (2)</a:t>
            </a:r>
            <a:r>
              <a:rPr lang="es-MX" b="1" dirty="0" smtClean="0">
                <a:hlinkClick r:id="rId6"/>
              </a:rPr>
              <a:t> </a:t>
            </a:r>
            <a:endParaRPr lang="es-MX" dirty="0" smtClean="0"/>
          </a:p>
        </p:txBody>
      </p:sp>
      <p:pic>
        <p:nvPicPr>
          <p:cNvPr id="4" name="3 Imagen" descr="Gray 111 - Vertebral column-coloured.png">
            <a:hlinkClick r:id="rId9"/>
          </p:cNvPr>
          <p:cNvPicPr/>
          <p:nvPr/>
        </p:nvPicPr>
        <p:blipFill>
          <a:blip r:embed="rId10" cstate="print"/>
          <a:srcRect/>
          <a:stretch>
            <a:fillRect/>
          </a:stretch>
        </p:blipFill>
        <p:spPr bwMode="auto">
          <a:xfrm>
            <a:off x="7143768" y="0"/>
            <a:ext cx="200023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CLAVICULA</a:t>
            </a:r>
            <a:br>
              <a:rPr lang="es-MX" dirty="0" smtClean="0"/>
            </a:br>
            <a:endParaRPr lang="es-MX" dirty="0"/>
          </a:p>
        </p:txBody>
      </p:sp>
      <p:sp>
        <p:nvSpPr>
          <p:cNvPr id="3" name="2 Marcador de contenido"/>
          <p:cNvSpPr>
            <a:spLocks noGrp="1"/>
          </p:cNvSpPr>
          <p:nvPr>
            <p:ph idx="1"/>
          </p:nvPr>
        </p:nvSpPr>
        <p:spPr/>
        <p:txBody>
          <a:bodyPr>
            <a:normAutofit fontScale="77500" lnSpcReduction="20000"/>
          </a:bodyPr>
          <a:lstStyle/>
          <a:p>
            <a:r>
              <a:rPr lang="es-MX" dirty="0" smtClean="0"/>
              <a:t>La</a:t>
            </a:r>
            <a:r>
              <a:rPr lang="es-MX" dirty="0" smtClean="0"/>
              <a:t> </a:t>
            </a:r>
            <a:r>
              <a:rPr lang="es-MX" b="1" dirty="0" smtClean="0"/>
              <a:t>clavícula</a:t>
            </a:r>
            <a:r>
              <a:rPr lang="es-MX" dirty="0" smtClean="0"/>
              <a:t> es un </a:t>
            </a:r>
            <a:r>
              <a:rPr lang="es-MX" u="sng" dirty="0" smtClean="0">
                <a:hlinkClick r:id="rId2" tooltip="Hueso"/>
              </a:rPr>
              <a:t>hueso</a:t>
            </a:r>
            <a:r>
              <a:rPr lang="es-MX" dirty="0" smtClean="0"/>
              <a:t> largo ya que tiene sus dos </a:t>
            </a:r>
            <a:r>
              <a:rPr lang="es-MX" dirty="0" err="1" smtClean="0"/>
              <a:t>epifisis</a:t>
            </a:r>
            <a:r>
              <a:rPr lang="es-MX" dirty="0" smtClean="0"/>
              <a:t>, par, no simétrico; situado en la parte </a:t>
            </a:r>
            <a:r>
              <a:rPr lang="es-MX" dirty="0" err="1" smtClean="0"/>
              <a:t>anterosuperior</a:t>
            </a:r>
            <a:r>
              <a:rPr lang="es-MX" dirty="0" smtClean="0"/>
              <a:t> del tórax. Junto con la </a:t>
            </a:r>
            <a:r>
              <a:rPr lang="es-MX" u="sng" dirty="0" err="1" smtClean="0">
                <a:hlinkClick r:id="rId3" tooltip="Escápula"/>
              </a:rPr>
              <a:t>escápula</a:t>
            </a:r>
            <a:r>
              <a:rPr lang="es-MX" dirty="0" err="1" smtClean="0"/>
              <a:t>forman</a:t>
            </a:r>
            <a:r>
              <a:rPr lang="es-MX" dirty="0" smtClean="0"/>
              <a:t> la </a:t>
            </a:r>
            <a:r>
              <a:rPr lang="es-MX" u="sng" dirty="0" smtClean="0">
                <a:hlinkClick r:id="rId4" tooltip="Cintura escapular"/>
              </a:rPr>
              <a:t>cintura escapular</a:t>
            </a:r>
            <a:r>
              <a:rPr lang="es-MX" dirty="0" smtClean="0"/>
              <a:t>. Se puede palpar por toda su longitud y se extiende del </a:t>
            </a:r>
            <a:r>
              <a:rPr lang="es-MX" u="sng" dirty="0" smtClean="0">
                <a:hlinkClick r:id="rId5" tooltip="Esternón"/>
              </a:rPr>
              <a:t>esternón</a:t>
            </a:r>
            <a:r>
              <a:rPr lang="es-MX" dirty="0" smtClean="0"/>
              <a:t> al acromion de la escápula, siguiendo una dirección oblicua lateral y posterior. Se considera el único medio de unión entre el </a:t>
            </a:r>
            <a:r>
              <a:rPr lang="es-MX" u="sng" dirty="0" smtClean="0">
                <a:hlinkClick r:id="rId6" tooltip="Miembro superior"/>
              </a:rPr>
              <a:t>miembro superior</a:t>
            </a:r>
            <a:r>
              <a:rPr lang="es-MX" dirty="0" smtClean="0"/>
              <a:t> y el tórax.</a:t>
            </a:r>
          </a:p>
          <a:p>
            <a:r>
              <a:rPr lang="es-MX" dirty="0" smtClean="0"/>
              <a:t>A pesar de su aspecto, similar al de un </a:t>
            </a:r>
            <a:r>
              <a:rPr lang="es-MX" u="sng" dirty="0" smtClean="0">
                <a:hlinkClick r:id="rId7" tooltip="Hueso largo (aún no redactado)"/>
              </a:rPr>
              <a:t>hueso largo</a:t>
            </a:r>
            <a:r>
              <a:rPr lang="es-MX" dirty="0" smtClean="0"/>
              <a:t>, posee una estructura semejante a la de un </a:t>
            </a:r>
            <a:r>
              <a:rPr lang="es-MX" u="sng" dirty="0" smtClean="0">
                <a:hlinkClick r:id="rId8" tooltip="Hueso plano (aún no redactado)"/>
              </a:rPr>
              <a:t>hueso plano</a:t>
            </a:r>
            <a:r>
              <a:rPr lang="es-MX" dirty="0" smtClean="0"/>
              <a:t>, por tener dos caras y por eso es clasificada como tal. Carece de un canal medular propiamente dicho.</a:t>
            </a:r>
          </a:p>
          <a:p>
            <a:r>
              <a:rPr lang="es-MX" dirty="0" smtClean="0"/>
              <a:t>Posee forma de </a:t>
            </a:r>
            <a:r>
              <a:rPr lang="es-MX" i="1" dirty="0" smtClean="0"/>
              <a:t>S</a:t>
            </a:r>
            <a:r>
              <a:rPr lang="es-MX" dirty="0" smtClean="0"/>
              <a:t> en cursiva y presenta:</a:t>
            </a:r>
          </a:p>
          <a:p>
            <a:endParaRPr lang="es-MX"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lvl="0"/>
            <a:r>
              <a:rPr lang="es-MX" dirty="0" smtClean="0"/>
              <a:t>2 caras (superior e inferior)</a:t>
            </a:r>
          </a:p>
          <a:p>
            <a:pPr lvl="0"/>
            <a:r>
              <a:rPr lang="es-MX" dirty="0" smtClean="0"/>
              <a:t>2 bordes (anterior y posterior)</a:t>
            </a:r>
          </a:p>
          <a:p>
            <a:pPr lvl="0"/>
            <a:r>
              <a:rPr lang="es-MX" dirty="0" smtClean="0"/>
              <a:t>2 extremidades (acromial y esternal)</a:t>
            </a:r>
          </a:p>
          <a:p>
            <a:pPr>
              <a:buNone/>
            </a:pPr>
            <a:endParaRPr lang="es-MX"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Cara </a:t>
            </a:r>
            <a:r>
              <a:rPr lang="es-MX" b="1" dirty="0" smtClean="0"/>
              <a:t>superior</a:t>
            </a:r>
            <a:endParaRPr lang="es-MX" dirty="0"/>
          </a:p>
        </p:txBody>
      </p:sp>
      <p:sp>
        <p:nvSpPr>
          <p:cNvPr id="3" name="2 Marcador de contenido"/>
          <p:cNvSpPr>
            <a:spLocks noGrp="1"/>
          </p:cNvSpPr>
          <p:nvPr>
            <p:ph idx="1"/>
          </p:nvPr>
        </p:nvSpPr>
        <p:spPr/>
        <p:txBody>
          <a:bodyPr/>
          <a:lstStyle/>
          <a:p>
            <a:r>
              <a:rPr lang="es-MX" dirty="0" smtClean="0"/>
              <a:t>Se </a:t>
            </a:r>
            <a:r>
              <a:rPr lang="es-MX" dirty="0" smtClean="0"/>
              <a:t>halla justo por debajo de la piel y del músculo </a:t>
            </a:r>
            <a:r>
              <a:rPr lang="es-MX" u="sng" dirty="0" err="1" smtClean="0">
                <a:hlinkClick r:id="rId2" tooltip="Platisma"/>
              </a:rPr>
              <a:t>platisma</a:t>
            </a:r>
            <a:r>
              <a:rPr lang="es-MX" dirty="0" smtClean="0"/>
              <a:t> (que significa lámina plana en griego). Es lisa en casi toda su extensión salvo algunas rugosidades inconstantes que marcan las zonas de inserción. Se insertan varios </a:t>
            </a:r>
            <a:r>
              <a:rPr lang="es-MX" dirty="0" err="1" smtClean="0"/>
              <a:t>musculos</a:t>
            </a:r>
            <a:r>
              <a:rPr lang="es-MX" dirty="0" smtClean="0"/>
              <a:t> como:</a:t>
            </a:r>
          </a:p>
          <a:p>
            <a:endParaRPr lang="es-MX"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lvl="0"/>
            <a:r>
              <a:rPr lang="es-MX" u="sng" dirty="0" smtClean="0">
                <a:hlinkClick r:id="rId2" tooltip="Deltoides"/>
              </a:rPr>
              <a:t>Deltoides</a:t>
            </a:r>
            <a:r>
              <a:rPr lang="es-MX" dirty="0" smtClean="0"/>
              <a:t>: en el borde anterior del tercio lateral; forma parte del grupo de músculos superficiales del hombro.</a:t>
            </a:r>
          </a:p>
          <a:p>
            <a:pPr lvl="0"/>
            <a:r>
              <a:rPr lang="es-MX" u="sng" dirty="0" smtClean="0">
                <a:hlinkClick r:id="rId3" tooltip="Músculo trapecio"/>
              </a:rPr>
              <a:t>Trapecio</a:t>
            </a:r>
            <a:r>
              <a:rPr lang="es-MX" dirty="0" smtClean="0"/>
              <a:t>: en el borde posterior del tercio lateral.</a:t>
            </a:r>
          </a:p>
          <a:p>
            <a:pPr lvl="0"/>
            <a:r>
              <a:rPr lang="es-MX" u="sng" dirty="0" smtClean="0">
                <a:hlinkClick r:id="rId4" tooltip="Esternocleidomastoideo"/>
              </a:rPr>
              <a:t>Esternocleidomastoideo</a:t>
            </a:r>
            <a:r>
              <a:rPr lang="es-MX" dirty="0" smtClean="0"/>
              <a:t>: en el borde </a:t>
            </a:r>
            <a:r>
              <a:rPr lang="es-MX" dirty="0" err="1" smtClean="0"/>
              <a:t>anterolateral</a:t>
            </a:r>
            <a:endParaRPr lang="es-MX" dirty="0" smtClean="0"/>
          </a:p>
          <a:p>
            <a:pPr lvl="0"/>
            <a:r>
              <a:rPr lang="es-MX" u="sng" dirty="0" smtClean="0">
                <a:hlinkClick r:id="rId5" tooltip="Músculo pectoral mayor"/>
              </a:rPr>
              <a:t>Músculo pectoral mayor</a:t>
            </a:r>
            <a:r>
              <a:rPr lang="es-MX" dirty="0" smtClean="0"/>
              <a:t>: en el tercio medial</a:t>
            </a:r>
            <a:r>
              <a:rPr lang="es-MX" dirty="0" smtClean="0"/>
              <a:t>.</a:t>
            </a:r>
            <a:endParaRPr lang="es-MX" dirty="0" smtClean="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Clavicula inf.jpg">
            <a:hlinkClick r:id="rId2"/>
          </p:cNvPr>
          <p:cNvPicPr>
            <a:picLocks noGrp="1"/>
          </p:cNvPicPr>
          <p:nvPr>
            <p:ph idx="1"/>
          </p:nvPr>
        </p:nvPicPr>
        <p:blipFill>
          <a:blip r:embed="rId3" cstate="print"/>
          <a:srcRect/>
          <a:stretch>
            <a:fillRect/>
          </a:stretch>
        </p:blipFill>
        <p:spPr bwMode="auto">
          <a:xfrm>
            <a:off x="500034" y="2285992"/>
            <a:ext cx="8143932" cy="2786082"/>
          </a:xfrm>
          <a:prstGeom prst="rect">
            <a:avLst/>
          </a:prstGeom>
          <a:noFill/>
          <a:ln w="9525">
            <a:noFill/>
            <a:miter lim="800000"/>
            <a:headEnd/>
            <a:tailEnd/>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852" y="0"/>
            <a:ext cx="7400948" cy="1000108"/>
          </a:xfrm>
        </p:spPr>
        <p:txBody>
          <a:bodyPr/>
          <a:lstStyle/>
          <a:p>
            <a:r>
              <a:rPr lang="es-MX" b="1" dirty="0" smtClean="0"/>
              <a:t>Cara inferior</a:t>
            </a:r>
            <a:br>
              <a:rPr lang="es-MX" b="1" dirty="0" smtClean="0"/>
            </a:br>
            <a:endParaRPr lang="es-MX" dirty="0"/>
          </a:p>
        </p:txBody>
      </p:sp>
      <p:sp>
        <p:nvSpPr>
          <p:cNvPr id="3" name="2 Marcador de contenido"/>
          <p:cNvSpPr>
            <a:spLocks noGrp="1"/>
          </p:cNvSpPr>
          <p:nvPr>
            <p:ph idx="1"/>
          </p:nvPr>
        </p:nvSpPr>
        <p:spPr>
          <a:xfrm>
            <a:off x="285720" y="1142984"/>
            <a:ext cx="8858280" cy="5715016"/>
          </a:xfrm>
        </p:spPr>
        <p:txBody>
          <a:bodyPr>
            <a:normAutofit fontScale="85000" lnSpcReduction="20000"/>
          </a:bodyPr>
          <a:lstStyle/>
          <a:p>
            <a:r>
              <a:rPr lang="es-MX" dirty="0" smtClean="0"/>
              <a:t>La </a:t>
            </a:r>
            <a:r>
              <a:rPr lang="es-MX" dirty="0" smtClean="0"/>
              <a:t>cara inferior se encuentra excavada en su parte media por una depresión alargada para el músculo </a:t>
            </a:r>
            <a:r>
              <a:rPr lang="es-MX" u="sng" dirty="0" smtClean="0">
                <a:hlinkClick r:id="rId2" tooltip="Subclavio"/>
              </a:rPr>
              <a:t>subclavio</a:t>
            </a:r>
            <a:r>
              <a:rPr lang="es-MX" dirty="0" smtClean="0"/>
              <a:t>, limitado por crestas o labios para la inserción de la aponeurosis </a:t>
            </a:r>
            <a:r>
              <a:rPr lang="es-MX" dirty="0" err="1" smtClean="0"/>
              <a:t>clavipectoral</a:t>
            </a:r>
            <a:r>
              <a:rPr lang="es-MX" dirty="0" smtClean="0"/>
              <a:t>. Hacia la parte media se observa un agujero nutricio. En la extremidad esternal existe una pequeña superficie rugosa, la </a:t>
            </a:r>
            <a:r>
              <a:rPr lang="es-MX" b="1" dirty="0" smtClean="0"/>
              <a:t>impresión del ligamento </a:t>
            </a:r>
            <a:r>
              <a:rPr lang="es-MX" b="1" dirty="0" err="1" smtClean="0"/>
              <a:t>costoclavicular</a:t>
            </a:r>
            <a:r>
              <a:rPr lang="es-MX" dirty="0" smtClean="0"/>
              <a:t> o tuberosidad costal donde se inserta dicho ligamento. Cerca de la extremidad acromial existe un conjunto de pequeñas rugosidades conocido como "tuberosidad del ligamento </a:t>
            </a:r>
            <a:r>
              <a:rPr lang="es-MX" dirty="0" err="1" smtClean="0"/>
              <a:t>coracoclavicular</a:t>
            </a:r>
            <a:r>
              <a:rPr lang="es-MX" dirty="0" smtClean="0"/>
              <a:t>" (</a:t>
            </a:r>
            <a:r>
              <a:rPr lang="es-MX" dirty="0" err="1" smtClean="0"/>
              <a:t>coracoidea</a:t>
            </a:r>
            <a:r>
              <a:rPr lang="es-MX" dirty="0" smtClean="0"/>
              <a:t>), donde se insertan los </a:t>
            </a:r>
            <a:r>
              <a:rPr lang="es-MX" dirty="0" err="1" smtClean="0"/>
              <a:t>ligamentes</a:t>
            </a:r>
            <a:r>
              <a:rPr lang="es-MX" dirty="0" smtClean="0"/>
              <a:t> conoideo y </a:t>
            </a:r>
            <a:r>
              <a:rPr lang="es-MX" dirty="0" err="1" smtClean="0"/>
              <a:t>trapezoideo</a:t>
            </a:r>
            <a:r>
              <a:rPr lang="es-MX" dirty="0" smtClean="0"/>
              <a:t>, normalmente la línea de inserción del ligamento conoideo está enteramente ocupada por una saliente marcada </a:t>
            </a:r>
            <a:r>
              <a:rPr lang="es-MX" dirty="0" err="1" smtClean="0"/>
              <a:t>llamada</a:t>
            </a:r>
            <a:r>
              <a:rPr lang="es-MX" b="1" dirty="0" err="1" smtClean="0"/>
              <a:t>tubérculo</a:t>
            </a:r>
            <a:r>
              <a:rPr lang="es-MX" b="1" dirty="0" smtClean="0"/>
              <a:t> conoideo</a:t>
            </a:r>
            <a:r>
              <a:rPr lang="es-MX" dirty="0" smtClean="0"/>
              <a:t>, también se encuentra un reparo llamado </a:t>
            </a:r>
            <a:r>
              <a:rPr lang="es-MX" u="sng" dirty="0" smtClean="0">
                <a:hlinkClick r:id="rId3" tooltip="Línea trapezoidea (aún no redactado)"/>
              </a:rPr>
              <a:t>línea </a:t>
            </a:r>
            <a:r>
              <a:rPr lang="es-MX" u="sng" dirty="0" err="1" smtClean="0">
                <a:hlinkClick r:id="rId3" tooltip="Línea trapezoidea (aún no redactado)"/>
              </a:rPr>
              <a:t>trapezoidea</a:t>
            </a:r>
            <a:r>
              <a:rPr lang="es-MX" dirty="0" smtClean="0"/>
              <a:t>, que dispuesto </a:t>
            </a:r>
            <a:r>
              <a:rPr lang="es-MX" dirty="0" err="1" smtClean="0"/>
              <a:t>anterolateralmente</a:t>
            </a:r>
            <a:r>
              <a:rPr lang="es-MX" dirty="0" smtClean="0"/>
              <a:t>, se relaciona con la extensión </a:t>
            </a:r>
            <a:r>
              <a:rPr lang="es-MX" dirty="0" err="1" smtClean="0"/>
              <a:t>del</a:t>
            </a:r>
            <a:r>
              <a:rPr lang="es-MX" u="sng" dirty="0" err="1" smtClean="0">
                <a:hlinkClick r:id="rId4" tooltip="Ligamento trapezoide"/>
              </a:rPr>
              <a:t>ligamento</a:t>
            </a:r>
            <a:r>
              <a:rPr lang="es-MX" u="sng" dirty="0" smtClean="0">
                <a:hlinkClick r:id="rId4" tooltip="Ligamento trapezoide"/>
              </a:rPr>
              <a:t> trapezoide</a:t>
            </a:r>
            <a:r>
              <a:rPr lang="es-MX" dirty="0" smtClean="0"/>
              <a:t>. Se insertan:</a:t>
            </a:r>
          </a:p>
          <a:p>
            <a:endParaRPr lang="es-MX"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Gray200.png">
            <a:hlinkClick r:id="rId2"/>
          </p:cNvPr>
          <p:cNvPicPr>
            <a:picLocks noGrp="1"/>
          </p:cNvPicPr>
          <p:nvPr>
            <p:ph idx="1"/>
          </p:nvPr>
        </p:nvPicPr>
        <p:blipFill>
          <a:blip r:embed="rId3" cstate="print"/>
          <a:srcRect/>
          <a:stretch>
            <a:fillRect/>
          </a:stretch>
        </p:blipFill>
        <p:spPr bwMode="auto">
          <a:xfrm>
            <a:off x="0" y="2857496"/>
            <a:ext cx="9144000" cy="2357454"/>
          </a:xfrm>
          <a:prstGeom prst="rect">
            <a:avLst/>
          </a:prstGeom>
          <a:noFill/>
          <a:ln w="9525">
            <a:noFill/>
            <a:miter lim="800000"/>
            <a:headEnd/>
            <a:tailEnd/>
          </a:ln>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lvl="0"/>
            <a:r>
              <a:rPr lang="es-MX" u="sng" dirty="0" smtClean="0">
                <a:hlinkClick r:id="rId2" tooltip="Músculo subclavio"/>
              </a:rPr>
              <a:t>Músculo subclavio</a:t>
            </a:r>
            <a:r>
              <a:rPr lang="es-MX" dirty="0" smtClean="0"/>
              <a:t>: en el </a:t>
            </a:r>
            <a:r>
              <a:rPr lang="es-MX" i="1" dirty="0" smtClean="0"/>
              <a:t>surco subclavio</a:t>
            </a:r>
            <a:r>
              <a:rPr lang="es-MX" dirty="0" smtClean="0"/>
              <a:t>, situado en el tercio medial.</a:t>
            </a:r>
          </a:p>
          <a:p>
            <a:pPr lvl="0"/>
            <a:r>
              <a:rPr lang="es-MX" u="sng" dirty="0" smtClean="0">
                <a:hlinkClick r:id="rId3" tooltip="Ligamento conoideo (aún no redactado)"/>
              </a:rPr>
              <a:t>Ligamento conoideo</a:t>
            </a:r>
            <a:r>
              <a:rPr lang="es-MX" dirty="0" smtClean="0"/>
              <a:t>: en el </a:t>
            </a:r>
            <a:r>
              <a:rPr lang="es-MX" i="1" dirty="0" smtClean="0"/>
              <a:t>tubérculo conoideo</a:t>
            </a:r>
            <a:r>
              <a:rPr lang="es-MX" dirty="0" smtClean="0"/>
              <a:t>, situado en el tercio lateral.</a:t>
            </a:r>
          </a:p>
          <a:p>
            <a:pPr lvl="0"/>
            <a:r>
              <a:rPr lang="es-MX" u="sng" dirty="0" smtClean="0">
                <a:hlinkClick r:id="rId4" tooltip="Ligamento trapezoide"/>
              </a:rPr>
              <a:t>Ligamento trapezoide</a:t>
            </a:r>
            <a:r>
              <a:rPr lang="es-MX" dirty="0" smtClean="0"/>
              <a:t>: en la </a:t>
            </a:r>
            <a:r>
              <a:rPr lang="es-MX" i="1" dirty="0" smtClean="0"/>
              <a:t>línea </a:t>
            </a:r>
            <a:r>
              <a:rPr lang="es-MX" i="1" dirty="0" err="1" smtClean="0"/>
              <a:t>trapezoidea</a:t>
            </a:r>
            <a:r>
              <a:rPr lang="es-MX" dirty="0" smtClean="0"/>
              <a:t>, en el tercio lateral, entre el </a:t>
            </a:r>
            <a:r>
              <a:rPr lang="es-MX" dirty="0" err="1" smtClean="0"/>
              <a:t>tuberculo</a:t>
            </a:r>
            <a:r>
              <a:rPr lang="es-MX" dirty="0" smtClean="0"/>
              <a:t> conoideo y el extremo acromial</a:t>
            </a:r>
            <a:r>
              <a:rPr lang="es-MX" dirty="0" smtClean="0"/>
              <a:t>.</a:t>
            </a:r>
            <a:endParaRPr lang="es-MX" dirty="0" smtClean="0"/>
          </a:p>
        </p:txBody>
      </p:sp>
      <p:pic>
        <p:nvPicPr>
          <p:cNvPr id="4" name="3 Imagen" descr="Gray201.png">
            <a:hlinkClick r:id="rId5"/>
          </p:cNvPr>
          <p:cNvPicPr/>
          <p:nvPr/>
        </p:nvPicPr>
        <p:blipFill>
          <a:blip r:embed="rId6" cstate="print"/>
          <a:srcRect/>
          <a:stretch>
            <a:fillRect/>
          </a:stretch>
        </p:blipFill>
        <p:spPr bwMode="auto">
          <a:xfrm>
            <a:off x="642910" y="5357826"/>
            <a:ext cx="8001056" cy="1500174"/>
          </a:xfrm>
          <a:prstGeom prst="rect">
            <a:avLst/>
          </a:prstGeom>
          <a:noFill/>
          <a:ln w="9525">
            <a:noFill/>
            <a:miter lim="800000"/>
            <a:headEnd/>
            <a:tailEnd/>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t>
            </a:r>
            <a:r>
              <a:rPr lang="es-MX" b="1" dirty="0" smtClean="0"/>
              <a:t>Bordes</a:t>
            </a:r>
          </a:p>
        </p:txBody>
      </p:sp>
      <p:sp>
        <p:nvSpPr>
          <p:cNvPr id="3" name="2 Marcador de contenido"/>
          <p:cNvSpPr>
            <a:spLocks noGrp="1"/>
          </p:cNvSpPr>
          <p:nvPr>
            <p:ph idx="1"/>
          </p:nvPr>
        </p:nvSpPr>
        <p:spPr/>
        <p:txBody>
          <a:bodyPr>
            <a:normAutofit fontScale="92500" lnSpcReduction="10000"/>
          </a:bodyPr>
          <a:lstStyle/>
          <a:p>
            <a:r>
              <a:rPr lang="es-MX" b="1" dirty="0" smtClean="0"/>
              <a:t>Borde </a:t>
            </a:r>
            <a:r>
              <a:rPr lang="es-MX" b="1" dirty="0" smtClean="0"/>
              <a:t>anterior</a:t>
            </a:r>
            <a:r>
              <a:rPr lang="es-MX" dirty="0" smtClean="0"/>
              <a:t>: En sus dos tercios mediales es grueso, convexo, ligeramente áspero y sirve de inserción para el músculo pectoral mayor, su tercio lateral es cóncavo y delgado, también presenta asperezas donde se insertan los fascículos anteriores del deltoides.</a:t>
            </a:r>
          </a:p>
          <a:p>
            <a:r>
              <a:rPr lang="es-MX" b="1" dirty="0" smtClean="0"/>
              <a:t>Borde posterior</a:t>
            </a:r>
            <a:r>
              <a:rPr lang="es-MX" dirty="0" smtClean="0"/>
              <a:t>: Es grueso, cóncavo y liso en sus dos tercios mediales; lateralmente es convexo y rugoso y sirve para la inserción de los fascículos claviculares del trapecio, y el </a:t>
            </a:r>
            <a:r>
              <a:rPr lang="es-MX" u="sng" dirty="0" smtClean="0">
                <a:hlinkClick r:id="rId2" tooltip="Músculo esternocleidohioideo"/>
              </a:rPr>
              <a:t>músculo </a:t>
            </a:r>
            <a:r>
              <a:rPr lang="es-MX" u="sng" dirty="0" err="1" smtClean="0">
                <a:hlinkClick r:id="rId2" tooltip="Músculo esternocleidohioideo"/>
              </a:rPr>
              <a:t>esternocleidohioideo</a:t>
            </a:r>
            <a:r>
              <a:rPr lang="es-MX" dirty="0" smtClean="0"/>
              <a:t>, en la parte medial.</a:t>
            </a:r>
          </a:p>
          <a:p>
            <a:endParaRPr lang="es-MX"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7290" y="285728"/>
            <a:ext cx="7329510" cy="928694"/>
          </a:xfrm>
        </p:spPr>
        <p:txBody>
          <a:bodyPr/>
          <a:lstStyle/>
          <a:p>
            <a:r>
              <a:rPr lang="es-MX" b="1" dirty="0" smtClean="0"/>
              <a:t>Extremos</a:t>
            </a:r>
            <a:br>
              <a:rPr lang="es-MX" b="1" dirty="0" smtClean="0"/>
            </a:br>
            <a:endParaRPr lang="es-MX" dirty="0"/>
          </a:p>
        </p:txBody>
      </p:sp>
      <p:sp>
        <p:nvSpPr>
          <p:cNvPr id="3" name="2 Marcador de contenido"/>
          <p:cNvSpPr>
            <a:spLocks noGrp="1"/>
          </p:cNvSpPr>
          <p:nvPr>
            <p:ph idx="1"/>
          </p:nvPr>
        </p:nvSpPr>
        <p:spPr>
          <a:xfrm>
            <a:off x="0" y="1142984"/>
            <a:ext cx="9144000" cy="5715016"/>
          </a:xfrm>
        </p:spPr>
        <p:txBody>
          <a:bodyPr>
            <a:normAutofit fontScale="92500" lnSpcReduction="20000"/>
          </a:bodyPr>
          <a:lstStyle/>
          <a:p>
            <a:r>
              <a:rPr lang="es-MX" b="1" dirty="0" smtClean="0"/>
              <a:t>Extremidad </a:t>
            </a:r>
            <a:r>
              <a:rPr lang="es-MX" b="1" dirty="0" smtClean="0"/>
              <a:t>acromial</a:t>
            </a:r>
            <a:r>
              <a:rPr lang="es-MX" dirty="0" smtClean="0"/>
              <a:t>: También llamada extremidad lateral o externa. Aplanada de superior a inferior; presenta una superficie articular elíptica para el borde interno del </a:t>
            </a:r>
            <a:r>
              <a:rPr lang="es-MX" dirty="0" err="1" smtClean="0"/>
              <a:t>acromión</a:t>
            </a:r>
            <a:r>
              <a:rPr lang="es-MX" dirty="0" smtClean="0"/>
              <a:t>, por lo general esta cara mira un poco hacia abajo y afuera, por lo que la clavícula tiende a desplazarse por encima del acromion.</a:t>
            </a:r>
          </a:p>
          <a:p>
            <a:r>
              <a:rPr lang="es-MX" b="1" dirty="0" smtClean="0"/>
              <a:t>Extremidad esternal</a:t>
            </a:r>
            <a:r>
              <a:rPr lang="es-MX" dirty="0" smtClean="0"/>
              <a:t>: Es la parte más voluminosa del hueso. Se le conoce también como interna. Presenta en una superficie articular triangular que se prolonga con la porción vecina de la cara inferior del hueso formando un ángulo diedro saliente, el cual se articula con el esternón y el primer cartílago costal. </a:t>
            </a:r>
            <a:r>
              <a:rPr lang="es-MX" dirty="0" err="1" smtClean="0"/>
              <a:t>Superoposteriormente</a:t>
            </a:r>
            <a:r>
              <a:rPr lang="es-MX" dirty="0" smtClean="0"/>
              <a:t> a la superficie articular se encuentra cubierta de rugosidades producidas por inserciones del disco articular y de los ligamentos.</a:t>
            </a:r>
          </a:p>
          <a:p>
            <a:endParaRPr 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428992" y="0"/>
            <a:ext cx="5715008" cy="6858000"/>
          </a:xfrm>
        </p:spPr>
        <p:txBody>
          <a:bodyPr>
            <a:normAutofit fontScale="62500" lnSpcReduction="20000"/>
          </a:bodyPr>
          <a:lstStyle/>
          <a:p>
            <a:r>
              <a:rPr lang="es-MX" u="sng" dirty="0" smtClean="0">
                <a:hlinkClick r:id="rId2" tooltip="Atlas (hueso)"/>
              </a:rPr>
              <a:t>Atlas o primera vértebra cervical</a:t>
            </a:r>
            <a:r>
              <a:rPr lang="es-MX" dirty="0" smtClean="0"/>
              <a:t> (</a:t>
            </a:r>
            <a:r>
              <a:rPr lang="es-MX" b="1" dirty="0" smtClean="0"/>
              <a:t>1</a:t>
            </a:r>
            <a:r>
              <a:rPr lang="es-MX" dirty="0" smtClean="0"/>
              <a:t>)</a:t>
            </a:r>
            <a:br>
              <a:rPr lang="es-MX" dirty="0" smtClean="0"/>
            </a:br>
            <a:r>
              <a:rPr lang="es-MX" u="sng" dirty="0" smtClean="0">
                <a:hlinkClick r:id="rId3" tooltip="Axis (anatomía)"/>
              </a:rPr>
              <a:t>Axis o segunda vértebra cervical</a:t>
            </a:r>
            <a:r>
              <a:rPr lang="es-MX" dirty="0" smtClean="0"/>
              <a:t> (</a:t>
            </a:r>
            <a:r>
              <a:rPr lang="es-MX" b="1" dirty="0" smtClean="0"/>
              <a:t>1</a:t>
            </a:r>
            <a:r>
              <a:rPr lang="es-MX" dirty="0" smtClean="0"/>
              <a:t>)</a:t>
            </a:r>
            <a:br>
              <a:rPr lang="es-MX" dirty="0" smtClean="0"/>
            </a:br>
            <a:r>
              <a:rPr lang="es-MX" u="sng" dirty="0" smtClean="0">
                <a:hlinkClick r:id="rId4" tooltip="Vértebra cervical"/>
              </a:rPr>
              <a:t>Tercera vértebra cervical</a:t>
            </a:r>
            <a:r>
              <a:rPr lang="es-MX" dirty="0" smtClean="0"/>
              <a:t> (</a:t>
            </a:r>
            <a:r>
              <a:rPr lang="es-MX" b="1" dirty="0" smtClean="0"/>
              <a:t>1</a:t>
            </a:r>
            <a:r>
              <a:rPr lang="es-MX" dirty="0" smtClean="0"/>
              <a:t>)</a:t>
            </a:r>
            <a:br>
              <a:rPr lang="es-MX" dirty="0" smtClean="0"/>
            </a:br>
            <a:r>
              <a:rPr lang="es-MX" u="sng" dirty="0" smtClean="0">
                <a:hlinkClick r:id="rId4" tooltip="Vértebra cervical"/>
              </a:rPr>
              <a:t>Cuarta vértebra cervical</a:t>
            </a:r>
            <a:r>
              <a:rPr lang="es-MX" dirty="0" smtClean="0"/>
              <a:t> (</a:t>
            </a:r>
            <a:r>
              <a:rPr lang="es-MX" b="1" dirty="0" smtClean="0"/>
              <a:t>1</a:t>
            </a:r>
            <a:r>
              <a:rPr lang="es-MX" dirty="0" smtClean="0"/>
              <a:t>)</a:t>
            </a:r>
            <a:br>
              <a:rPr lang="es-MX" dirty="0" smtClean="0"/>
            </a:br>
            <a:r>
              <a:rPr lang="es-MX" u="sng" dirty="0" smtClean="0">
                <a:hlinkClick r:id="rId4" tooltip="Vértebra cervical"/>
              </a:rPr>
              <a:t>Quinta vértebra cervical</a:t>
            </a:r>
            <a:r>
              <a:rPr lang="es-MX" dirty="0" smtClean="0"/>
              <a:t> (</a:t>
            </a:r>
            <a:r>
              <a:rPr lang="es-MX" b="1" dirty="0" smtClean="0"/>
              <a:t>1</a:t>
            </a:r>
            <a:r>
              <a:rPr lang="es-MX" dirty="0" smtClean="0"/>
              <a:t>)</a:t>
            </a:r>
            <a:br>
              <a:rPr lang="es-MX" dirty="0" smtClean="0"/>
            </a:br>
            <a:r>
              <a:rPr lang="es-MX" u="sng" dirty="0" smtClean="0">
                <a:hlinkClick r:id="rId4" tooltip="Vértebra cervical"/>
              </a:rPr>
              <a:t>Sexta vértebra cervical</a:t>
            </a:r>
            <a:r>
              <a:rPr lang="es-MX" dirty="0" smtClean="0"/>
              <a:t> (</a:t>
            </a:r>
            <a:r>
              <a:rPr lang="es-MX" b="1" dirty="0" smtClean="0"/>
              <a:t>1</a:t>
            </a:r>
            <a:r>
              <a:rPr lang="es-MX" dirty="0" smtClean="0"/>
              <a:t>)</a:t>
            </a:r>
            <a:br>
              <a:rPr lang="es-MX" dirty="0" smtClean="0"/>
            </a:br>
            <a:r>
              <a:rPr lang="es-MX" u="sng" dirty="0" smtClean="0">
                <a:hlinkClick r:id="rId4" tooltip="Vértebra cervical"/>
              </a:rPr>
              <a:t>Séptima vértebra cervical</a:t>
            </a:r>
            <a:r>
              <a:rPr lang="es-MX" dirty="0" smtClean="0"/>
              <a:t> (</a:t>
            </a:r>
            <a:r>
              <a:rPr lang="es-MX" b="1" dirty="0" smtClean="0"/>
              <a:t>1</a:t>
            </a:r>
            <a:r>
              <a:rPr lang="es-MX" dirty="0" smtClean="0"/>
              <a:t>)</a:t>
            </a:r>
          </a:p>
          <a:p>
            <a:r>
              <a:rPr lang="es-MX" u="sng" dirty="0" smtClean="0">
                <a:hlinkClick r:id="rId5" tooltip="Vértebra torácica"/>
              </a:rPr>
              <a:t>Primera vértebra torácica</a:t>
            </a:r>
            <a:r>
              <a:rPr lang="es-MX" dirty="0" smtClean="0"/>
              <a:t> (</a:t>
            </a:r>
            <a:r>
              <a:rPr lang="es-MX" b="1" dirty="0" smtClean="0"/>
              <a:t>1</a:t>
            </a:r>
            <a:r>
              <a:rPr lang="es-MX" dirty="0" smtClean="0"/>
              <a:t>)</a:t>
            </a:r>
            <a:br>
              <a:rPr lang="es-MX" dirty="0" smtClean="0"/>
            </a:br>
            <a:r>
              <a:rPr lang="es-MX" u="sng" dirty="0" smtClean="0">
                <a:hlinkClick r:id="rId5" tooltip="Vértebra torácica"/>
              </a:rPr>
              <a:t>Segunda vértebra torácica</a:t>
            </a:r>
            <a:r>
              <a:rPr lang="es-MX" dirty="0" smtClean="0"/>
              <a:t> (</a:t>
            </a:r>
            <a:r>
              <a:rPr lang="es-MX" b="1" dirty="0" smtClean="0"/>
              <a:t>1</a:t>
            </a:r>
            <a:r>
              <a:rPr lang="es-MX" dirty="0" smtClean="0"/>
              <a:t>)</a:t>
            </a:r>
            <a:br>
              <a:rPr lang="es-MX" dirty="0" smtClean="0"/>
            </a:br>
            <a:r>
              <a:rPr lang="es-MX" u="sng" dirty="0" smtClean="0">
                <a:hlinkClick r:id="rId5" tooltip="Vértebra torácica"/>
              </a:rPr>
              <a:t>Tercera vértebra torácica</a:t>
            </a:r>
            <a:r>
              <a:rPr lang="es-MX" dirty="0" smtClean="0"/>
              <a:t> (</a:t>
            </a:r>
            <a:r>
              <a:rPr lang="es-MX" b="1" dirty="0" smtClean="0"/>
              <a:t>1</a:t>
            </a:r>
            <a:r>
              <a:rPr lang="es-MX" dirty="0" smtClean="0"/>
              <a:t>)</a:t>
            </a:r>
            <a:br>
              <a:rPr lang="es-MX" dirty="0" smtClean="0"/>
            </a:br>
            <a:r>
              <a:rPr lang="es-MX" u="sng" dirty="0" smtClean="0">
                <a:hlinkClick r:id="rId5" tooltip="Vértebra torácica"/>
              </a:rPr>
              <a:t>Cuarta vértebra torácica</a:t>
            </a:r>
            <a:r>
              <a:rPr lang="es-MX" dirty="0" smtClean="0"/>
              <a:t> (</a:t>
            </a:r>
            <a:r>
              <a:rPr lang="es-MX" b="1" dirty="0" smtClean="0"/>
              <a:t>1</a:t>
            </a:r>
            <a:r>
              <a:rPr lang="es-MX" dirty="0" smtClean="0"/>
              <a:t>)</a:t>
            </a:r>
            <a:br>
              <a:rPr lang="es-MX" dirty="0" smtClean="0"/>
            </a:br>
            <a:r>
              <a:rPr lang="es-MX" u="sng" dirty="0" smtClean="0">
                <a:hlinkClick r:id="rId5" tooltip="Vértebra torácica"/>
              </a:rPr>
              <a:t>Quinta vértebra torácica</a:t>
            </a:r>
            <a:r>
              <a:rPr lang="es-MX" dirty="0" smtClean="0"/>
              <a:t> (</a:t>
            </a:r>
            <a:r>
              <a:rPr lang="es-MX" b="1" dirty="0" smtClean="0"/>
              <a:t>1</a:t>
            </a:r>
            <a:r>
              <a:rPr lang="es-MX" dirty="0" smtClean="0"/>
              <a:t>)</a:t>
            </a:r>
            <a:br>
              <a:rPr lang="es-MX" dirty="0" smtClean="0"/>
            </a:br>
            <a:r>
              <a:rPr lang="es-MX" u="sng" dirty="0" smtClean="0">
                <a:hlinkClick r:id="rId5" tooltip="Vértebra torácica"/>
              </a:rPr>
              <a:t>Sexta vértebra torácica</a:t>
            </a:r>
            <a:r>
              <a:rPr lang="es-MX" dirty="0" smtClean="0"/>
              <a:t> (</a:t>
            </a:r>
            <a:r>
              <a:rPr lang="es-MX" b="1" dirty="0" smtClean="0"/>
              <a:t>1</a:t>
            </a:r>
            <a:r>
              <a:rPr lang="es-MX" dirty="0" smtClean="0"/>
              <a:t>)</a:t>
            </a:r>
            <a:br>
              <a:rPr lang="es-MX" dirty="0" smtClean="0"/>
            </a:br>
            <a:r>
              <a:rPr lang="es-MX" u="sng" dirty="0" smtClean="0">
                <a:hlinkClick r:id="rId5" tooltip="Vértebra torácica"/>
              </a:rPr>
              <a:t>Séptima vértebra torácica</a:t>
            </a:r>
            <a:r>
              <a:rPr lang="es-MX" dirty="0" smtClean="0"/>
              <a:t> (</a:t>
            </a:r>
            <a:r>
              <a:rPr lang="es-MX" b="1" dirty="0" smtClean="0"/>
              <a:t>1</a:t>
            </a:r>
            <a:r>
              <a:rPr lang="es-MX" dirty="0" smtClean="0"/>
              <a:t>)</a:t>
            </a:r>
            <a:br>
              <a:rPr lang="es-MX" dirty="0" smtClean="0"/>
            </a:br>
            <a:r>
              <a:rPr lang="es-MX" u="sng" dirty="0" smtClean="0">
                <a:hlinkClick r:id="rId5" tooltip="Vértebra torácica"/>
              </a:rPr>
              <a:t>Octava vértebra torácica</a:t>
            </a:r>
            <a:r>
              <a:rPr lang="es-MX" dirty="0" smtClean="0"/>
              <a:t> (</a:t>
            </a:r>
            <a:r>
              <a:rPr lang="es-MX" b="1" dirty="0" smtClean="0"/>
              <a:t>1</a:t>
            </a:r>
            <a:r>
              <a:rPr lang="es-MX" dirty="0" smtClean="0"/>
              <a:t>)</a:t>
            </a:r>
            <a:br>
              <a:rPr lang="es-MX" dirty="0" smtClean="0"/>
            </a:br>
            <a:r>
              <a:rPr lang="es-MX" u="sng" dirty="0" smtClean="0">
                <a:hlinkClick r:id="rId5" tooltip="Vértebra torácica"/>
              </a:rPr>
              <a:t>Novena vértebra torácica</a:t>
            </a:r>
            <a:r>
              <a:rPr lang="es-MX" dirty="0" smtClean="0"/>
              <a:t> (</a:t>
            </a:r>
            <a:r>
              <a:rPr lang="es-MX" b="1" dirty="0" smtClean="0"/>
              <a:t>1</a:t>
            </a:r>
            <a:r>
              <a:rPr lang="es-MX" dirty="0" smtClean="0"/>
              <a:t>)</a:t>
            </a:r>
            <a:br>
              <a:rPr lang="es-MX" dirty="0" smtClean="0"/>
            </a:br>
            <a:r>
              <a:rPr lang="es-MX" u="sng" dirty="0" smtClean="0">
                <a:hlinkClick r:id="rId5" tooltip="Vértebra torácica"/>
              </a:rPr>
              <a:t>Décima vértebra torácica</a:t>
            </a:r>
            <a:r>
              <a:rPr lang="es-MX" dirty="0" smtClean="0"/>
              <a:t> (</a:t>
            </a:r>
            <a:r>
              <a:rPr lang="es-MX" b="1" dirty="0" smtClean="0"/>
              <a:t>1</a:t>
            </a:r>
            <a:r>
              <a:rPr lang="es-MX" dirty="0" smtClean="0"/>
              <a:t>)</a:t>
            </a:r>
            <a:br>
              <a:rPr lang="es-MX" dirty="0" smtClean="0"/>
            </a:br>
            <a:r>
              <a:rPr lang="es-MX" u="sng" dirty="0" smtClean="0">
                <a:hlinkClick r:id="rId5" tooltip="Vértebra torácica"/>
              </a:rPr>
              <a:t>Undécima vértebra torácica</a:t>
            </a:r>
            <a:r>
              <a:rPr lang="es-MX" dirty="0" smtClean="0"/>
              <a:t> (</a:t>
            </a:r>
            <a:r>
              <a:rPr lang="es-MX" b="1" dirty="0" smtClean="0"/>
              <a:t>1</a:t>
            </a:r>
            <a:r>
              <a:rPr lang="es-MX" dirty="0" smtClean="0"/>
              <a:t>)</a:t>
            </a:r>
            <a:br>
              <a:rPr lang="es-MX" dirty="0" smtClean="0"/>
            </a:br>
            <a:r>
              <a:rPr lang="es-MX" u="sng" dirty="0" smtClean="0">
                <a:hlinkClick r:id="rId5" tooltip="Vértebra torácica"/>
              </a:rPr>
              <a:t>Duodécima vértebra torácica</a:t>
            </a:r>
            <a:r>
              <a:rPr lang="es-MX" dirty="0" smtClean="0"/>
              <a:t> (</a:t>
            </a:r>
            <a:r>
              <a:rPr lang="es-MX" b="1" dirty="0" smtClean="0"/>
              <a:t>1</a:t>
            </a:r>
            <a:r>
              <a:rPr lang="es-MX" dirty="0" smtClean="0"/>
              <a:t>)</a:t>
            </a:r>
          </a:p>
          <a:p>
            <a:r>
              <a:rPr lang="es-MX" u="sng" dirty="0" smtClean="0">
                <a:hlinkClick r:id="rId6" tooltip="Vértebra lumbar"/>
              </a:rPr>
              <a:t>Primera vértebra lumbar</a:t>
            </a:r>
            <a:r>
              <a:rPr lang="es-MX" dirty="0" smtClean="0"/>
              <a:t> (</a:t>
            </a:r>
            <a:r>
              <a:rPr lang="es-MX" b="1" dirty="0" smtClean="0"/>
              <a:t>1</a:t>
            </a:r>
            <a:r>
              <a:rPr lang="es-MX" dirty="0" smtClean="0"/>
              <a:t>)</a:t>
            </a:r>
            <a:br>
              <a:rPr lang="es-MX" dirty="0" smtClean="0"/>
            </a:br>
            <a:r>
              <a:rPr lang="es-MX" u="sng" dirty="0" smtClean="0">
                <a:hlinkClick r:id="rId6" tooltip="Vértebra lumbar"/>
              </a:rPr>
              <a:t>Segunda vértebra lumbar</a:t>
            </a:r>
            <a:r>
              <a:rPr lang="es-MX" dirty="0" smtClean="0"/>
              <a:t> (</a:t>
            </a:r>
            <a:r>
              <a:rPr lang="es-MX" b="1" dirty="0" smtClean="0"/>
              <a:t>1</a:t>
            </a:r>
            <a:r>
              <a:rPr lang="es-MX" dirty="0" smtClean="0"/>
              <a:t>)</a:t>
            </a:r>
            <a:br>
              <a:rPr lang="es-MX" dirty="0" smtClean="0"/>
            </a:br>
            <a:r>
              <a:rPr lang="es-MX" u="sng" dirty="0" smtClean="0">
                <a:hlinkClick r:id="rId6" tooltip="Vértebra lumbar"/>
              </a:rPr>
              <a:t>Tercera vértebra lumbar</a:t>
            </a:r>
            <a:r>
              <a:rPr lang="es-MX" dirty="0" smtClean="0"/>
              <a:t> (</a:t>
            </a:r>
            <a:r>
              <a:rPr lang="es-MX" b="1" dirty="0" smtClean="0"/>
              <a:t>1</a:t>
            </a:r>
            <a:r>
              <a:rPr lang="es-MX" dirty="0" smtClean="0"/>
              <a:t>)</a:t>
            </a:r>
            <a:br>
              <a:rPr lang="es-MX" dirty="0" smtClean="0"/>
            </a:br>
            <a:r>
              <a:rPr lang="es-MX" u="sng" dirty="0" smtClean="0">
                <a:hlinkClick r:id="rId6" tooltip="Vértebra lumbar"/>
              </a:rPr>
              <a:t>Cuarta vértebra lumbar</a:t>
            </a:r>
            <a:r>
              <a:rPr lang="es-MX" dirty="0" smtClean="0"/>
              <a:t> (</a:t>
            </a:r>
            <a:r>
              <a:rPr lang="es-MX" b="1" dirty="0" smtClean="0"/>
              <a:t>1</a:t>
            </a:r>
            <a:r>
              <a:rPr lang="es-MX" dirty="0" smtClean="0"/>
              <a:t>)</a:t>
            </a:r>
            <a:br>
              <a:rPr lang="es-MX" dirty="0" smtClean="0"/>
            </a:br>
            <a:r>
              <a:rPr lang="es-MX" u="sng" dirty="0" smtClean="0">
                <a:hlinkClick r:id="rId6" tooltip="Vértebra lumbar"/>
              </a:rPr>
              <a:t>Quinta vértebra lumbar</a:t>
            </a:r>
            <a:r>
              <a:rPr lang="es-MX" dirty="0" smtClean="0"/>
              <a:t> (</a:t>
            </a:r>
            <a:r>
              <a:rPr lang="es-MX" b="1" dirty="0" smtClean="0"/>
              <a:t>1</a:t>
            </a:r>
            <a:r>
              <a:rPr lang="es-MX" dirty="0" smtClean="0"/>
              <a:t>)</a:t>
            </a:r>
          </a:p>
          <a:p>
            <a:r>
              <a:rPr lang="es-MX" u="sng" dirty="0" smtClean="0">
                <a:hlinkClick r:id="rId7" tooltip="Hueso sacro"/>
              </a:rPr>
              <a:t>Sacro</a:t>
            </a:r>
            <a:r>
              <a:rPr lang="es-MX" dirty="0" smtClean="0"/>
              <a:t> (</a:t>
            </a:r>
            <a:r>
              <a:rPr lang="es-MX" b="1" dirty="0" smtClean="0"/>
              <a:t>1</a:t>
            </a:r>
            <a:r>
              <a:rPr lang="es-MX" dirty="0" smtClean="0"/>
              <a:t>: 5 vértebras fusionadas)</a:t>
            </a:r>
            <a:br>
              <a:rPr lang="es-MX" dirty="0" smtClean="0"/>
            </a:br>
            <a:r>
              <a:rPr lang="es-MX" u="sng" dirty="0" smtClean="0">
                <a:hlinkClick r:id="rId8" tooltip="Coxis"/>
              </a:rPr>
              <a:t>Coxis</a:t>
            </a:r>
            <a:r>
              <a:rPr lang="es-MX" dirty="0" smtClean="0"/>
              <a:t> (</a:t>
            </a:r>
            <a:r>
              <a:rPr lang="es-MX" b="1" dirty="0" smtClean="0"/>
              <a:t>1</a:t>
            </a:r>
            <a:r>
              <a:rPr lang="es-MX" dirty="0" smtClean="0"/>
              <a:t>: normalmente 4 vértebras fusionadas)</a:t>
            </a:r>
          </a:p>
          <a:p>
            <a:endParaRPr lang="es-MX" dirty="0" smtClean="0"/>
          </a:p>
          <a:p>
            <a:endParaRPr lang="es-MX" dirty="0"/>
          </a:p>
        </p:txBody>
      </p:sp>
      <p:pic>
        <p:nvPicPr>
          <p:cNvPr id="4" name="3 Imagen" descr="Gray 111 - Vertebral column-coloured.png">
            <a:hlinkClick r:id="rId9"/>
          </p:cNvPr>
          <p:cNvPicPr/>
          <p:nvPr/>
        </p:nvPicPr>
        <p:blipFill>
          <a:blip r:embed="rId10" cstate="print"/>
          <a:srcRect/>
          <a:stretch>
            <a:fillRect/>
          </a:stretch>
        </p:blipFill>
        <p:spPr bwMode="auto">
          <a:xfrm>
            <a:off x="0" y="0"/>
            <a:ext cx="200023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Variaciones</a:t>
            </a:r>
            <a:endParaRPr lang="es-MX" dirty="0"/>
          </a:p>
        </p:txBody>
      </p:sp>
      <p:sp>
        <p:nvSpPr>
          <p:cNvPr id="3" name="2 Marcador de contenido"/>
          <p:cNvSpPr>
            <a:spLocks noGrp="1"/>
          </p:cNvSpPr>
          <p:nvPr>
            <p:ph idx="1"/>
          </p:nvPr>
        </p:nvSpPr>
        <p:spPr/>
        <p:txBody>
          <a:bodyPr>
            <a:normAutofit/>
          </a:bodyPr>
          <a:lstStyle/>
          <a:p>
            <a:r>
              <a:rPr lang="es-MX" dirty="0" smtClean="0"/>
              <a:t>La </a:t>
            </a:r>
            <a:r>
              <a:rPr lang="es-MX" dirty="0" smtClean="0"/>
              <a:t>forma de la clavícula varía más que la de prácticamente todos los huesos largos. A veces es perforada por un ramo del </a:t>
            </a:r>
            <a:r>
              <a:rPr lang="es-MX" u="sng" dirty="0" smtClean="0">
                <a:hlinkClick r:id="rId2" tooltip="Nervio supraclavicular (aún no redactado)"/>
              </a:rPr>
              <a:t>nervio supraclavicular</a:t>
            </a:r>
            <a:r>
              <a:rPr lang="es-MX" dirty="0" smtClean="0"/>
              <a:t>. La clavícula de los trabajadores manuales es más gruesa y curva, y los lugares de inserción muscular se encuentran más acentuados. La clavícula derecha es más fuerte que la izquierda y generalmente más corta.</a:t>
            </a:r>
          </a:p>
          <a:p>
            <a:endParaRPr lang="es-MX"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85000" lnSpcReduction="10000"/>
          </a:bodyPr>
          <a:lstStyle/>
          <a:p>
            <a:r>
              <a:rPr lang="es-MX" dirty="0" smtClean="0"/>
              <a:t>La clavícula en otras especies</a:t>
            </a:r>
            <a:endParaRPr lang="es-MX" b="1" dirty="0" smtClean="0"/>
          </a:p>
          <a:p>
            <a:r>
              <a:rPr lang="es-MX" dirty="0" smtClean="0"/>
              <a:t>La clavícula aparece por primera vez como parte del esqueleto de peces primitivos, donde se asociaba con el pecho y con un hueso vertical llamado </a:t>
            </a:r>
            <a:r>
              <a:rPr lang="es-MX" dirty="0" err="1" smtClean="0"/>
              <a:t>cleithrum</a:t>
            </a:r>
            <a:r>
              <a:rPr lang="es-MX" dirty="0" smtClean="0"/>
              <a:t>, aunque en los peces cartilaginosos y la gran mayoría de peces modernos se encuentra ausente. Los primeros tetrápodos mantuvieron este hueso, con la adición de la </a:t>
            </a:r>
            <a:r>
              <a:rPr lang="es-MX" dirty="0" err="1" smtClean="0"/>
              <a:t>interclavícula</a:t>
            </a:r>
            <a:r>
              <a:rPr lang="es-MX" dirty="0" smtClean="0"/>
              <a:t>. El </a:t>
            </a:r>
            <a:r>
              <a:rPr lang="es-MX" dirty="0" err="1" smtClean="0"/>
              <a:t>cleithrum</a:t>
            </a:r>
            <a:r>
              <a:rPr lang="es-MX" dirty="0" smtClean="0"/>
              <a:t> desapareció tempranamente en reptiles, y también la </a:t>
            </a:r>
            <a:r>
              <a:rPr lang="es-MX" dirty="0" err="1" smtClean="0"/>
              <a:t>interclavicula</a:t>
            </a:r>
            <a:r>
              <a:rPr lang="es-MX" dirty="0" smtClean="0"/>
              <a:t> en los placentarios aunque se preservó en los reptiles y </a:t>
            </a:r>
            <a:r>
              <a:rPr lang="es-MX" u="sng" dirty="0" smtClean="0">
                <a:hlinkClick r:id="rId2" tooltip="Monotremas"/>
              </a:rPr>
              <a:t>monotremas</a:t>
            </a:r>
            <a:r>
              <a:rPr lang="es-MX" dirty="0" smtClean="0"/>
              <a:t>.</a:t>
            </a:r>
          </a:p>
          <a:p>
            <a:pPr>
              <a:buNone/>
            </a:pPr>
            <a:endParaRPr lang="es-MX"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En muchos </a:t>
            </a:r>
            <a:r>
              <a:rPr lang="es-MX" dirty="0" err="1" smtClean="0"/>
              <a:t>mamiferos</a:t>
            </a:r>
            <a:r>
              <a:rPr lang="es-MX" dirty="0" smtClean="0"/>
              <a:t>, también las clavículas han sido reducidas o eliminadas, como en el caso de los </a:t>
            </a:r>
            <a:r>
              <a:rPr lang="es-MX" u="sng" dirty="0" smtClean="0">
                <a:hlinkClick r:id="rId2" tooltip="Ungulados"/>
              </a:rPr>
              <a:t>ungulados</a:t>
            </a:r>
            <a:r>
              <a:rPr lang="es-MX" dirty="0" smtClean="0"/>
              <a:t> y los mamíferos acuáticos, para permitir a la escápula una mayor libertad de movimiento, útil en animales veloces. En los dinosaurios y pájaros, las </a:t>
            </a:r>
            <a:r>
              <a:rPr lang="es-MX" dirty="0" err="1" smtClean="0"/>
              <a:t>claviculas</a:t>
            </a:r>
            <a:r>
              <a:rPr lang="es-MX" dirty="0" smtClean="0"/>
              <a:t> y la </a:t>
            </a:r>
            <a:r>
              <a:rPr lang="es-MX" dirty="0" err="1" smtClean="0"/>
              <a:t>interclavicula</a:t>
            </a:r>
            <a:r>
              <a:rPr lang="es-MX" dirty="0" smtClean="0"/>
              <a:t> se han fusionado en un hueso en forma de horquilla, la </a:t>
            </a:r>
            <a:r>
              <a:rPr lang="es-MX" u="sng" dirty="0" err="1" smtClean="0">
                <a:hlinkClick r:id="rId3" tooltip="Fúrcula"/>
              </a:rPr>
              <a:t>fúrcula</a:t>
            </a:r>
            <a:r>
              <a:rPr lang="es-MX" dirty="0" smtClean="0"/>
              <a:t>, o huesito de los deseos.</a:t>
            </a:r>
          </a:p>
          <a:p>
            <a:endParaRPr lang="es-MX"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000496" y="428604"/>
            <a:ext cx="5143504" cy="2000264"/>
          </a:xfrm>
        </p:spPr>
        <p:txBody>
          <a:bodyPr/>
          <a:lstStyle/>
          <a:p>
            <a:r>
              <a:rPr lang="es-MX" dirty="0" smtClean="0"/>
              <a:t>HUMERO</a:t>
            </a:r>
            <a:endParaRPr lang="es-MX" dirty="0"/>
          </a:p>
        </p:txBody>
      </p:sp>
      <p:pic>
        <p:nvPicPr>
          <p:cNvPr id="4" name="3 Marcador de contenido" descr="Gray207.png">
            <a:hlinkClick r:id="rId2"/>
          </p:cNvPr>
          <p:cNvPicPr>
            <a:picLocks noGrp="1"/>
          </p:cNvPicPr>
          <p:nvPr>
            <p:ph idx="1"/>
          </p:nvPr>
        </p:nvPicPr>
        <p:blipFill>
          <a:blip r:embed="rId3" cstate="print"/>
          <a:srcRect/>
          <a:stretch>
            <a:fillRect/>
          </a:stretch>
        </p:blipFill>
        <p:spPr bwMode="auto">
          <a:xfrm>
            <a:off x="0" y="0"/>
            <a:ext cx="2500298" cy="6858000"/>
          </a:xfrm>
          <a:prstGeom prst="rect">
            <a:avLst/>
          </a:prstGeom>
          <a:noFill/>
          <a:ln w="9525">
            <a:noFill/>
            <a:miter lim="800000"/>
            <a:headEnd/>
            <a:tailEnd/>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Gray208.png">
            <a:hlinkClick r:id="rId2"/>
          </p:cNvPr>
          <p:cNvPicPr>
            <a:picLocks noGrp="1"/>
          </p:cNvPicPr>
          <p:nvPr>
            <p:ph idx="1"/>
          </p:nvPr>
        </p:nvPicPr>
        <p:blipFill>
          <a:blip r:embed="rId3" cstate="print"/>
          <a:srcRect/>
          <a:stretch>
            <a:fillRect/>
          </a:stretch>
        </p:blipFill>
        <p:spPr bwMode="auto">
          <a:xfrm>
            <a:off x="0" y="0"/>
            <a:ext cx="2285984" cy="6858000"/>
          </a:xfrm>
          <a:prstGeom prst="rect">
            <a:avLst/>
          </a:prstGeom>
          <a:noFill/>
          <a:ln w="9525">
            <a:noFill/>
            <a:miter lim="800000"/>
            <a:headEnd/>
            <a:tailEnd/>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Estructura</a:t>
            </a:r>
            <a:r>
              <a:rPr lang="es-MX" b="1" dirty="0" smtClean="0"/>
              <a:t/>
            </a:r>
            <a:br>
              <a:rPr lang="es-MX" b="1" dirty="0" smtClean="0"/>
            </a:br>
            <a:endParaRPr lang="es-MX" dirty="0"/>
          </a:p>
        </p:txBody>
      </p:sp>
      <p:sp>
        <p:nvSpPr>
          <p:cNvPr id="3" name="2 Marcador de contenido"/>
          <p:cNvSpPr>
            <a:spLocks noGrp="1"/>
          </p:cNvSpPr>
          <p:nvPr>
            <p:ph idx="1"/>
          </p:nvPr>
        </p:nvSpPr>
        <p:spPr/>
        <p:txBody>
          <a:bodyPr>
            <a:normAutofit fontScale="85000" lnSpcReduction="10000"/>
          </a:bodyPr>
          <a:lstStyle/>
          <a:p>
            <a:r>
              <a:rPr lang="es-MX" dirty="0" smtClean="0"/>
              <a:t>La</a:t>
            </a:r>
            <a:r>
              <a:rPr lang="es-MX" dirty="0" smtClean="0"/>
              <a:t> </a:t>
            </a:r>
            <a:r>
              <a:rPr lang="es-MX" b="1" dirty="0" smtClean="0"/>
              <a:t>cabeza del húmero</a:t>
            </a:r>
            <a:r>
              <a:rPr lang="es-MX" dirty="0" smtClean="0"/>
              <a:t> (en latín, </a:t>
            </a:r>
            <a:r>
              <a:rPr lang="es-MX" i="1" dirty="0" err="1" smtClean="0"/>
              <a:t>caput</a:t>
            </a:r>
            <a:r>
              <a:rPr lang="es-MX" i="1" dirty="0" smtClean="0"/>
              <a:t> </a:t>
            </a:r>
            <a:r>
              <a:rPr lang="es-MX" i="1" dirty="0" err="1" smtClean="0"/>
              <a:t>humeri</a:t>
            </a:r>
            <a:r>
              <a:rPr lang="es-MX" dirty="0" smtClean="0"/>
              <a:t>) se encuentra en la epífisis proximal. Corresponde a una cara articular de forma semiesférica que se relaciona con la cavidad glenoidea de la </a:t>
            </a:r>
            <a:r>
              <a:rPr lang="es-MX" u="sng" dirty="0" smtClean="0">
                <a:hlinkClick r:id="rId2" tooltip="Escápula"/>
              </a:rPr>
              <a:t>escápula</a:t>
            </a:r>
            <a:r>
              <a:rPr lang="es-MX" dirty="0" smtClean="0"/>
              <a:t>.</a:t>
            </a:r>
          </a:p>
          <a:p>
            <a:r>
              <a:rPr lang="es-MX" dirty="0" smtClean="0"/>
              <a:t>Bajo la superficie articular se presenta un estrechamiento que corresponde al </a:t>
            </a:r>
            <a:r>
              <a:rPr lang="es-MX" b="1" dirty="0" smtClean="0"/>
              <a:t>cuello anatómico</a:t>
            </a:r>
            <a:r>
              <a:rPr lang="es-MX" dirty="0" smtClean="0"/>
              <a:t> (en latín, </a:t>
            </a:r>
            <a:r>
              <a:rPr lang="es-MX" i="1" dirty="0" err="1" smtClean="0"/>
              <a:t>collum</a:t>
            </a:r>
            <a:r>
              <a:rPr lang="es-MX" i="1" dirty="0" smtClean="0"/>
              <a:t> </a:t>
            </a:r>
            <a:r>
              <a:rPr lang="es-MX" i="1" dirty="0" err="1" smtClean="0"/>
              <a:t>anatomicum</a:t>
            </a:r>
            <a:r>
              <a:rPr lang="es-MX" dirty="0" smtClean="0"/>
              <a:t>), cuya disposición es oblicua y que se ubica sobre los tubérculos mayor y menor del hueso. También presenta un </a:t>
            </a:r>
            <a:r>
              <a:rPr lang="es-MX" b="1" dirty="0" smtClean="0"/>
              <a:t>cuello quirúrgico</a:t>
            </a:r>
            <a:r>
              <a:rPr lang="es-MX" dirty="0" smtClean="0"/>
              <a:t> (en latín, </a:t>
            </a:r>
            <a:r>
              <a:rPr lang="es-MX" i="1" dirty="0" err="1" smtClean="0"/>
              <a:t>collum</a:t>
            </a:r>
            <a:r>
              <a:rPr lang="es-MX" i="1" dirty="0" smtClean="0"/>
              <a:t> </a:t>
            </a:r>
            <a:r>
              <a:rPr lang="es-MX" i="1" dirty="0" err="1" smtClean="0"/>
              <a:t>chirurgicum</a:t>
            </a:r>
            <a:r>
              <a:rPr lang="es-MX" dirty="0" smtClean="0"/>
              <a:t>), ubicado bajo los tubérculos y corresponde a un sitio común de fractura.</a:t>
            </a:r>
          </a:p>
          <a:p>
            <a:endParaRPr lang="es-MX"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20000"/>
          </a:bodyPr>
          <a:lstStyle/>
          <a:p>
            <a:r>
              <a:rPr lang="es-MX" dirty="0" smtClean="0"/>
              <a:t>El </a:t>
            </a:r>
            <a:r>
              <a:rPr lang="es-MX" b="1" dirty="0" smtClean="0"/>
              <a:t>tubérculo mayor</a:t>
            </a:r>
            <a:r>
              <a:rPr lang="es-MX" dirty="0" smtClean="0"/>
              <a:t> (en latín, </a:t>
            </a:r>
            <a:r>
              <a:rPr lang="es-MX" i="1" dirty="0" err="1" smtClean="0"/>
              <a:t>tuberculum</a:t>
            </a:r>
            <a:r>
              <a:rPr lang="es-MX" i="1" dirty="0" smtClean="0"/>
              <a:t> </a:t>
            </a:r>
            <a:r>
              <a:rPr lang="es-MX" i="1" dirty="0" err="1" smtClean="0"/>
              <a:t>majus</a:t>
            </a:r>
            <a:r>
              <a:rPr lang="es-MX" dirty="0" smtClean="0"/>
              <a:t>; llamado de manera clásica como </a:t>
            </a:r>
            <a:r>
              <a:rPr lang="es-MX" dirty="0" err="1" smtClean="0"/>
              <a:t>troquiter</a:t>
            </a:r>
            <a:r>
              <a:rPr lang="es-MX" dirty="0" smtClean="0"/>
              <a:t>) posee una disposición de dirección </a:t>
            </a:r>
            <a:r>
              <a:rPr lang="es-MX" dirty="0" err="1" smtClean="0"/>
              <a:t>posterolateral</a:t>
            </a:r>
            <a:r>
              <a:rPr lang="es-MX" dirty="0" smtClean="0"/>
              <a:t>. Presenta tres impresiones óseas: la mayor corresponde a la inserción del </a:t>
            </a:r>
            <a:r>
              <a:rPr lang="es-MX" u="sng" dirty="0" smtClean="0">
                <a:hlinkClick r:id="rId2" tooltip="Supraespinoso"/>
              </a:rPr>
              <a:t>músculo </a:t>
            </a:r>
            <a:r>
              <a:rPr lang="es-MX" u="sng" dirty="0" err="1" smtClean="0">
                <a:hlinkClick r:id="rId2" tooltip="Supraespinoso"/>
              </a:rPr>
              <a:t>supraespinoso</a:t>
            </a:r>
            <a:r>
              <a:rPr lang="es-MX" dirty="0" smtClean="0"/>
              <a:t>, la media corresponde a la inserción del </a:t>
            </a:r>
            <a:r>
              <a:rPr lang="es-MX" u="sng" dirty="0" smtClean="0">
                <a:hlinkClick r:id="rId3" tooltip="Infraespinoso"/>
              </a:rPr>
              <a:t>músculo </a:t>
            </a:r>
            <a:r>
              <a:rPr lang="es-MX" u="sng" dirty="0" err="1" smtClean="0">
                <a:hlinkClick r:id="rId3" tooltip="Infraespinoso"/>
              </a:rPr>
              <a:t>infraespinoso</a:t>
            </a:r>
            <a:r>
              <a:rPr lang="es-MX" dirty="0" err="1" smtClean="0"/>
              <a:t>y</a:t>
            </a:r>
            <a:r>
              <a:rPr lang="es-MX" dirty="0" smtClean="0"/>
              <a:t> la menor corresponde a la inserción del </a:t>
            </a:r>
            <a:r>
              <a:rPr lang="es-MX" u="sng" dirty="0" smtClean="0">
                <a:hlinkClick r:id="rId4" tooltip="Redondo menor"/>
              </a:rPr>
              <a:t>músculo redondo menor</a:t>
            </a:r>
            <a:r>
              <a:rPr lang="es-MX" dirty="0" smtClean="0"/>
              <a:t>. El tubérculo mayor se continua hacia distal con la </a:t>
            </a:r>
            <a:r>
              <a:rPr lang="es-MX" b="1" dirty="0" smtClean="0"/>
              <a:t>cresta del tubérculo mayor</a:t>
            </a:r>
            <a:r>
              <a:rPr lang="es-MX" dirty="0" smtClean="0"/>
              <a:t> (en latín, </a:t>
            </a:r>
            <a:r>
              <a:rPr lang="es-MX" i="1" dirty="0" smtClean="0"/>
              <a:t>crista </a:t>
            </a:r>
            <a:r>
              <a:rPr lang="es-MX" i="1" dirty="0" err="1" smtClean="0"/>
              <a:t>tuberculum</a:t>
            </a:r>
            <a:r>
              <a:rPr lang="es-MX" i="1" dirty="0" smtClean="0"/>
              <a:t> </a:t>
            </a:r>
            <a:r>
              <a:rPr lang="es-MX" i="1" dirty="0" err="1" smtClean="0"/>
              <a:t>majoris</a:t>
            </a:r>
            <a:r>
              <a:rPr lang="es-MX" dirty="0" smtClean="0"/>
              <a:t>; llamada de manera clásica como cresta </a:t>
            </a:r>
            <a:r>
              <a:rPr lang="es-MX" dirty="0" err="1" smtClean="0"/>
              <a:t>subtroquiteriana</a:t>
            </a:r>
            <a:r>
              <a:rPr lang="es-MX" dirty="0" smtClean="0"/>
              <a:t>), donde se inserta el </a:t>
            </a:r>
            <a:r>
              <a:rPr lang="es-MX" u="sng" dirty="0" smtClean="0">
                <a:hlinkClick r:id="rId5" tooltip="Pectoral mayor"/>
              </a:rPr>
              <a:t>músculo pectoral mayor</a:t>
            </a:r>
            <a:r>
              <a:rPr lang="es-MX" dirty="0" smtClean="0"/>
              <a:t>.</a:t>
            </a:r>
          </a:p>
          <a:p>
            <a:endParaRPr lang="es-MX"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77500" lnSpcReduction="20000"/>
          </a:bodyPr>
          <a:lstStyle/>
          <a:p>
            <a:r>
              <a:rPr lang="es-MX" dirty="0" smtClean="0"/>
              <a:t>El </a:t>
            </a:r>
            <a:r>
              <a:rPr lang="es-MX" b="1" dirty="0" smtClean="0"/>
              <a:t>tubérculo menor</a:t>
            </a:r>
            <a:r>
              <a:rPr lang="es-MX" dirty="0" smtClean="0"/>
              <a:t> (en latín, </a:t>
            </a:r>
            <a:r>
              <a:rPr lang="es-MX" i="1" dirty="0" err="1" smtClean="0"/>
              <a:t>tuberculum</a:t>
            </a:r>
            <a:r>
              <a:rPr lang="es-MX" i="1" dirty="0" smtClean="0"/>
              <a:t> </a:t>
            </a:r>
            <a:r>
              <a:rPr lang="es-MX" i="1" dirty="0" err="1" smtClean="0"/>
              <a:t>minus</a:t>
            </a:r>
            <a:r>
              <a:rPr lang="es-MX" dirty="0" smtClean="0"/>
              <a:t>; llamado de manera clásica como </a:t>
            </a:r>
            <a:r>
              <a:rPr lang="es-MX" dirty="0" err="1" smtClean="0"/>
              <a:t>troquín</a:t>
            </a:r>
            <a:r>
              <a:rPr lang="es-MX" dirty="0" smtClean="0"/>
              <a:t>) posee una disposición hacia anterior y sirve para la inserción del </a:t>
            </a:r>
            <a:r>
              <a:rPr lang="es-MX" u="sng" dirty="0" smtClean="0">
                <a:hlinkClick r:id="rId2" tooltip="Subescapular"/>
              </a:rPr>
              <a:t>músculo </a:t>
            </a:r>
            <a:r>
              <a:rPr lang="es-MX" u="sng" dirty="0" err="1" smtClean="0">
                <a:hlinkClick r:id="rId2" tooltip="Subescapular"/>
              </a:rPr>
              <a:t>subescapular</a:t>
            </a:r>
            <a:r>
              <a:rPr lang="es-MX" dirty="0" smtClean="0"/>
              <a:t>. El tubérculo menor se continua hacia distal con la </a:t>
            </a:r>
            <a:r>
              <a:rPr lang="es-MX" b="1" dirty="0" smtClean="0"/>
              <a:t>cresta del tubérculo menor</a:t>
            </a:r>
            <a:r>
              <a:rPr lang="es-MX" dirty="0" smtClean="0"/>
              <a:t> (en latín, </a:t>
            </a:r>
            <a:r>
              <a:rPr lang="es-MX" i="1" dirty="0" smtClean="0"/>
              <a:t>crista </a:t>
            </a:r>
            <a:r>
              <a:rPr lang="es-MX" i="1" dirty="0" err="1" smtClean="0"/>
              <a:t>tuberculum</a:t>
            </a:r>
            <a:r>
              <a:rPr lang="es-MX" i="1" dirty="0" smtClean="0"/>
              <a:t> </a:t>
            </a:r>
            <a:r>
              <a:rPr lang="es-MX" i="1" dirty="0" err="1" smtClean="0"/>
              <a:t>minoris</a:t>
            </a:r>
            <a:r>
              <a:rPr lang="es-MX" dirty="0" smtClean="0"/>
              <a:t>; llamada de manera clásica como cresta </a:t>
            </a:r>
            <a:r>
              <a:rPr lang="es-MX" dirty="0" err="1" smtClean="0"/>
              <a:t>subtroquiniana</a:t>
            </a:r>
            <a:r>
              <a:rPr lang="es-MX" dirty="0" smtClean="0"/>
              <a:t>), donde se insertan los </a:t>
            </a:r>
            <a:r>
              <a:rPr lang="es-MX" u="sng" dirty="0" smtClean="0">
                <a:hlinkClick r:id="rId3" tooltip="Músculo"/>
              </a:rPr>
              <a:t>músculos</a:t>
            </a:r>
            <a:r>
              <a:rPr lang="es-MX" dirty="0" smtClean="0"/>
              <a:t> </a:t>
            </a:r>
            <a:r>
              <a:rPr lang="es-MX" u="sng" dirty="0" smtClean="0">
                <a:hlinkClick r:id="rId4" tooltip="Músculo redondo mayor"/>
              </a:rPr>
              <a:t>redondo mayor</a:t>
            </a:r>
            <a:r>
              <a:rPr lang="es-MX" dirty="0" smtClean="0"/>
              <a:t> y </a:t>
            </a:r>
            <a:r>
              <a:rPr lang="es-MX" u="sng" dirty="0" smtClean="0">
                <a:hlinkClick r:id="rId5" tooltip="Músculo dorsal ancho"/>
              </a:rPr>
              <a:t>dorsal ancho</a:t>
            </a:r>
            <a:r>
              <a:rPr lang="es-MX" dirty="0" smtClean="0"/>
              <a:t>.</a:t>
            </a:r>
          </a:p>
          <a:p>
            <a:r>
              <a:rPr lang="es-MX" dirty="0" smtClean="0"/>
              <a:t>Estos tubérculos son separados por el </a:t>
            </a:r>
            <a:r>
              <a:rPr lang="es-MX" b="1" dirty="0" smtClean="0"/>
              <a:t>surco </a:t>
            </a:r>
            <a:r>
              <a:rPr lang="es-MX" b="1" dirty="0" err="1" smtClean="0"/>
              <a:t>intertubercular</a:t>
            </a:r>
            <a:r>
              <a:rPr lang="es-MX" dirty="0" smtClean="0"/>
              <a:t> (en latín, </a:t>
            </a:r>
            <a:r>
              <a:rPr lang="es-MX" i="1" dirty="0" err="1" smtClean="0"/>
              <a:t>sulcus</a:t>
            </a:r>
            <a:r>
              <a:rPr lang="es-MX" i="1" dirty="0" smtClean="0"/>
              <a:t> </a:t>
            </a:r>
            <a:r>
              <a:rPr lang="es-MX" i="1" dirty="0" err="1" smtClean="0"/>
              <a:t>intertubercularis</a:t>
            </a:r>
            <a:r>
              <a:rPr lang="es-MX" dirty="0" smtClean="0"/>
              <a:t>; llamado de manera clásica como surco bicipital), que hace de corredera para el paso del tendón de la cabeza larga del </a:t>
            </a:r>
            <a:r>
              <a:rPr lang="es-MX" u="sng" dirty="0" smtClean="0">
                <a:hlinkClick r:id="rId6" tooltip="Bíceps braquial"/>
              </a:rPr>
              <a:t>músculo bíceps</a:t>
            </a:r>
            <a:r>
              <a:rPr lang="es-MX" dirty="0" smtClean="0"/>
              <a:t>.</a:t>
            </a:r>
          </a:p>
          <a:p>
            <a:endParaRPr lang="es-MX"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dirty="0" smtClean="0"/>
              <a:t>El </a:t>
            </a:r>
            <a:r>
              <a:rPr lang="es-MX" b="1" dirty="0" smtClean="0"/>
              <a:t>cuerpo del húmero</a:t>
            </a:r>
            <a:r>
              <a:rPr lang="es-MX" dirty="0" smtClean="0"/>
              <a:t> (en latín, </a:t>
            </a:r>
            <a:r>
              <a:rPr lang="es-MX" i="1" dirty="0" smtClean="0"/>
              <a:t>corpus </a:t>
            </a:r>
            <a:r>
              <a:rPr lang="es-MX" i="1" dirty="0" err="1" smtClean="0"/>
              <a:t>humeri</a:t>
            </a:r>
            <a:r>
              <a:rPr lang="es-MX" dirty="0" smtClean="0"/>
              <a:t>), ubicado entre las dos epífisis del hueso, presenta una cara </a:t>
            </a:r>
            <a:r>
              <a:rPr lang="es-MX" dirty="0" err="1" smtClean="0"/>
              <a:t>anteromedial</a:t>
            </a:r>
            <a:r>
              <a:rPr lang="es-MX" dirty="0" smtClean="0"/>
              <a:t>, una cara </a:t>
            </a:r>
            <a:r>
              <a:rPr lang="es-MX" dirty="0" err="1" smtClean="0"/>
              <a:t>anterolateral</a:t>
            </a:r>
            <a:r>
              <a:rPr lang="es-MX" dirty="0" smtClean="0"/>
              <a:t> y una cara posterior. La reunión de las caras </a:t>
            </a:r>
            <a:r>
              <a:rPr lang="es-MX" dirty="0" err="1" smtClean="0"/>
              <a:t>anteromedial</a:t>
            </a:r>
            <a:r>
              <a:rPr lang="es-MX" dirty="0" smtClean="0"/>
              <a:t> y </a:t>
            </a:r>
            <a:r>
              <a:rPr lang="es-MX" dirty="0" err="1" smtClean="0"/>
              <a:t>anterolateral</a:t>
            </a:r>
            <a:r>
              <a:rPr lang="es-MX" dirty="0" smtClean="0"/>
              <a:t> conforman un borde anterior, la reunión de las caras </a:t>
            </a:r>
            <a:r>
              <a:rPr lang="es-MX" dirty="0" err="1" smtClean="0"/>
              <a:t>anteromedial</a:t>
            </a:r>
            <a:r>
              <a:rPr lang="es-MX" dirty="0" smtClean="0"/>
              <a:t> y posterior conforman un borde medial y, la reunión de las caras </a:t>
            </a:r>
            <a:r>
              <a:rPr lang="es-MX" dirty="0" err="1" smtClean="0"/>
              <a:t>anterolateral</a:t>
            </a:r>
            <a:r>
              <a:rPr lang="es-MX" dirty="0" smtClean="0"/>
              <a:t> y posterior conforman un borde lateral.</a:t>
            </a:r>
          </a:p>
          <a:p>
            <a:r>
              <a:rPr lang="es-MX" dirty="0" smtClean="0"/>
              <a:t>El </a:t>
            </a:r>
            <a:r>
              <a:rPr lang="es-MX" b="1" dirty="0" smtClean="0"/>
              <a:t>surco del nervio radial</a:t>
            </a:r>
            <a:r>
              <a:rPr lang="es-MX" dirty="0" smtClean="0"/>
              <a:t> (en latín, </a:t>
            </a:r>
            <a:r>
              <a:rPr lang="es-MX" i="1" dirty="0" err="1" smtClean="0"/>
              <a:t>sulcus</a:t>
            </a:r>
            <a:r>
              <a:rPr lang="es-MX" i="1" dirty="0" smtClean="0"/>
              <a:t> </a:t>
            </a:r>
            <a:r>
              <a:rPr lang="es-MX" i="1" dirty="0" err="1" smtClean="0"/>
              <a:t>nervi</a:t>
            </a:r>
            <a:r>
              <a:rPr lang="es-MX" i="1" dirty="0" smtClean="0"/>
              <a:t> </a:t>
            </a:r>
            <a:r>
              <a:rPr lang="es-MX" i="1" dirty="0" err="1" smtClean="0"/>
              <a:t>radialis</a:t>
            </a:r>
            <a:r>
              <a:rPr lang="es-MX" dirty="0" smtClean="0"/>
              <a:t>; llamado clásicamente como surco espiral o canal de torsión), corresponde a un canal oblicuo en la cara posterior, con dirección hacia </a:t>
            </a:r>
            <a:r>
              <a:rPr lang="es-MX" dirty="0" err="1" smtClean="0"/>
              <a:t>inferolateral</a:t>
            </a:r>
            <a:r>
              <a:rPr lang="es-MX" dirty="0" smtClean="0"/>
              <a:t> y que sirve de corredera para el paso del </a:t>
            </a:r>
            <a:r>
              <a:rPr lang="es-MX" u="sng" dirty="0" smtClean="0">
                <a:hlinkClick r:id="rId2" tooltip="Nervio radial"/>
              </a:rPr>
              <a:t>nervio radial</a:t>
            </a:r>
            <a:r>
              <a:rPr lang="es-MX" dirty="0" smtClean="0"/>
              <a:t>.</a:t>
            </a:r>
          </a:p>
          <a:p>
            <a:endParaRPr lang="es-MX"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dirty="0" smtClean="0"/>
              <a:t>La epífisis distal corresponde al </a:t>
            </a:r>
            <a:r>
              <a:rPr lang="es-MX" b="1" dirty="0" smtClean="0"/>
              <a:t>cóndilo del húmero</a:t>
            </a:r>
            <a:r>
              <a:rPr lang="es-MX" dirty="0" smtClean="0"/>
              <a:t> (en latín, </a:t>
            </a:r>
            <a:r>
              <a:rPr lang="es-MX" i="1" dirty="0" err="1" smtClean="0"/>
              <a:t>condylus</a:t>
            </a:r>
            <a:r>
              <a:rPr lang="es-MX" i="1" dirty="0" smtClean="0"/>
              <a:t> </a:t>
            </a:r>
            <a:r>
              <a:rPr lang="es-MX" i="1" dirty="0" err="1" smtClean="0"/>
              <a:t>humeri</a:t>
            </a:r>
            <a:r>
              <a:rPr lang="es-MX" dirty="0" smtClean="0"/>
              <a:t>), que es la reunión de varios reparos óseos. El </a:t>
            </a:r>
            <a:r>
              <a:rPr lang="es-MX" b="1" dirty="0" smtClean="0"/>
              <a:t>capítulo del húmero</a:t>
            </a:r>
            <a:r>
              <a:rPr lang="es-MX" dirty="0" smtClean="0"/>
              <a:t>(en latín, </a:t>
            </a:r>
            <a:r>
              <a:rPr lang="es-MX" i="1" dirty="0" err="1" smtClean="0"/>
              <a:t>capitulum</a:t>
            </a:r>
            <a:r>
              <a:rPr lang="es-MX" i="1" dirty="0" smtClean="0"/>
              <a:t> </a:t>
            </a:r>
            <a:r>
              <a:rPr lang="es-MX" i="1" dirty="0" err="1" smtClean="0"/>
              <a:t>humeri</a:t>
            </a:r>
            <a:r>
              <a:rPr lang="es-MX" dirty="0" smtClean="0"/>
              <a:t>; conocido de manera clásica como cóndilo humeral), ubicado a lateral, corresponde a la superficie articular que se relaciona con la fosita articular del radio. La </a:t>
            </a:r>
            <a:r>
              <a:rPr lang="es-MX" b="1" dirty="0" smtClean="0"/>
              <a:t>tróclea del húmero</a:t>
            </a:r>
            <a:r>
              <a:rPr lang="es-MX" dirty="0" smtClean="0"/>
              <a:t> (en latín, </a:t>
            </a:r>
            <a:r>
              <a:rPr lang="es-MX" i="1" dirty="0" err="1" smtClean="0"/>
              <a:t>trochlea</a:t>
            </a:r>
            <a:r>
              <a:rPr lang="es-MX" i="1" dirty="0" smtClean="0"/>
              <a:t> </a:t>
            </a:r>
            <a:r>
              <a:rPr lang="es-MX" i="1" dirty="0" err="1" smtClean="0"/>
              <a:t>humeri</a:t>
            </a:r>
            <a:r>
              <a:rPr lang="es-MX" dirty="0" smtClean="0"/>
              <a:t>), ubicada a medial, corresponde a la superficie articular que se relaciona con la escotadura </a:t>
            </a:r>
            <a:r>
              <a:rPr lang="es-MX" dirty="0" err="1" smtClean="0"/>
              <a:t>troclear</a:t>
            </a:r>
            <a:r>
              <a:rPr lang="es-MX" dirty="0" smtClean="0"/>
              <a:t> del cúbito. </a:t>
            </a:r>
            <a:endParaRPr lang="es-MX"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0100" y="0"/>
            <a:ext cx="7686700" cy="928670"/>
          </a:xfrm>
        </p:spPr>
        <p:txBody>
          <a:bodyPr/>
          <a:lstStyle/>
          <a:p>
            <a:r>
              <a:rPr lang="es-MX" b="1" dirty="0" smtClean="0"/>
              <a:t>1ª. CERVICAL ATLAS</a:t>
            </a:r>
            <a:r>
              <a:rPr lang="es-MX" b="1" dirty="0" smtClean="0"/>
              <a:t>.</a:t>
            </a:r>
            <a:r>
              <a:rPr lang="es-MX" dirty="0" smtClean="0"/>
              <a:t/>
            </a:r>
            <a:br>
              <a:rPr lang="es-MX" dirty="0" smtClean="0"/>
            </a:br>
            <a:endParaRPr lang="es-MX" dirty="0"/>
          </a:p>
        </p:txBody>
      </p:sp>
      <p:sp>
        <p:nvSpPr>
          <p:cNvPr id="3" name="2 Marcador de contenido"/>
          <p:cNvSpPr>
            <a:spLocks noGrp="1"/>
          </p:cNvSpPr>
          <p:nvPr>
            <p:ph idx="1"/>
          </p:nvPr>
        </p:nvSpPr>
        <p:spPr>
          <a:xfrm>
            <a:off x="0" y="714356"/>
            <a:ext cx="9144000" cy="6143644"/>
          </a:xfrm>
        </p:spPr>
        <p:txBody>
          <a:bodyPr>
            <a:normAutofit fontScale="92500" lnSpcReduction="20000"/>
          </a:bodyPr>
          <a:lstStyle/>
          <a:p>
            <a:r>
              <a:rPr lang="es-MX" dirty="0" smtClean="0"/>
              <a:t>El </a:t>
            </a:r>
            <a:r>
              <a:rPr lang="es-MX" dirty="0" smtClean="0"/>
              <a:t>atlas, anillo fibroso mas ancho transverso que sagitalmente, contiene dos masas laterales ovaladas, de eje mayor oblicuo hacia delante y hacía dentro, con una carilla articular superior orientada hacia arriba y hacia dentro, cóncava en los dos sentidos y articulada con los </a:t>
            </a:r>
            <a:r>
              <a:rPr lang="es-MX" dirty="0" smtClean="0"/>
              <a:t>cóndilos </a:t>
            </a:r>
            <a:r>
              <a:rPr lang="es-MX" dirty="0" smtClean="0"/>
              <a:t>del occipital, y una carilla articular inferior que se dirige hacia abajo y hacia dentro, convexa de delante atrás y articulada con la carilla superior del axis. El arco anterior del atlas tiene por cara posterior una carilla cartilaginosa ovalada que se articula con la apófisis </a:t>
            </a:r>
            <a:r>
              <a:rPr lang="es-MX" dirty="0" err="1" smtClean="0"/>
              <a:t>odontoides</a:t>
            </a:r>
            <a:r>
              <a:rPr lang="es-MX" dirty="0" smtClean="0"/>
              <a:t> del axis. El arco posterior en principio plano de arriba abajo, se ensancha por detrás en la línea media, en la que no existe apófisis espinosa, si no una simple cresta vertebral. Las apófisis transversas esta agujeradas para dar pasó a la arteria vertebral, que excava una profunda corredera por detrás de las masas laterales.</a:t>
            </a:r>
          </a:p>
          <a:p>
            <a:endParaRPr lang="es-MX"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r>
              <a:rPr lang="es-MX" dirty="0" smtClean="0"/>
              <a:t>La </a:t>
            </a:r>
            <a:r>
              <a:rPr lang="es-MX" b="1" dirty="0" smtClean="0"/>
              <a:t>fosa </a:t>
            </a:r>
            <a:r>
              <a:rPr lang="es-MX" b="1" dirty="0" err="1" smtClean="0"/>
              <a:t>coronoidea</a:t>
            </a:r>
            <a:r>
              <a:rPr lang="es-MX" dirty="0" smtClean="0"/>
              <a:t> (en latín, </a:t>
            </a:r>
            <a:r>
              <a:rPr lang="es-MX" i="1" dirty="0" err="1" smtClean="0"/>
              <a:t>fossa</a:t>
            </a:r>
            <a:r>
              <a:rPr lang="es-MX" i="1" dirty="0" smtClean="0"/>
              <a:t> </a:t>
            </a:r>
            <a:r>
              <a:rPr lang="es-MX" i="1" dirty="0" err="1" smtClean="0"/>
              <a:t>coronoidea</a:t>
            </a:r>
            <a:r>
              <a:rPr lang="es-MX" dirty="0" smtClean="0"/>
              <a:t>), ubicada a medial y a anterior, recibe a la apófisis </a:t>
            </a:r>
            <a:r>
              <a:rPr lang="es-MX" dirty="0" err="1" smtClean="0"/>
              <a:t>coronoides</a:t>
            </a:r>
            <a:r>
              <a:rPr lang="es-MX" dirty="0" smtClean="0"/>
              <a:t> de la </a:t>
            </a:r>
            <a:r>
              <a:rPr lang="es-MX" dirty="0" err="1" smtClean="0"/>
              <a:t>ulna</a:t>
            </a:r>
            <a:r>
              <a:rPr lang="es-MX" dirty="0" smtClean="0"/>
              <a:t>. La </a:t>
            </a:r>
            <a:r>
              <a:rPr lang="es-MX" b="1" dirty="0" smtClean="0"/>
              <a:t>fosa del </a:t>
            </a:r>
            <a:r>
              <a:rPr lang="es-MX" b="1" dirty="0" err="1" smtClean="0"/>
              <a:t>olécranon</a:t>
            </a:r>
            <a:r>
              <a:rPr lang="es-MX" dirty="0" smtClean="0"/>
              <a:t> (en latín, </a:t>
            </a:r>
            <a:r>
              <a:rPr lang="es-MX" i="1" dirty="0" err="1" smtClean="0"/>
              <a:t>fossa</a:t>
            </a:r>
            <a:r>
              <a:rPr lang="es-MX" i="1" dirty="0" smtClean="0"/>
              <a:t> </a:t>
            </a:r>
            <a:r>
              <a:rPr lang="es-MX" i="1" dirty="0" err="1" smtClean="0"/>
              <a:t>olecrani</a:t>
            </a:r>
            <a:r>
              <a:rPr lang="es-MX" dirty="0" smtClean="0"/>
              <a:t>), ubicada a posterior, recibe al </a:t>
            </a:r>
            <a:r>
              <a:rPr lang="es-MX" dirty="0" err="1" smtClean="0"/>
              <a:t>olécranon</a:t>
            </a:r>
            <a:r>
              <a:rPr lang="es-MX" dirty="0" smtClean="0"/>
              <a:t> de la </a:t>
            </a:r>
            <a:r>
              <a:rPr lang="es-MX" dirty="0" err="1" smtClean="0"/>
              <a:t>ulna</a:t>
            </a:r>
            <a:r>
              <a:rPr lang="es-MX" dirty="0" smtClean="0"/>
              <a:t>. El capítulo del húmero es una eminencia redondeada y lisa. Se articula con la fosita de la de la cabeza del radio. La </a:t>
            </a:r>
            <a:r>
              <a:rPr lang="es-MX" b="1" dirty="0" smtClean="0"/>
              <a:t>fosa radial</a:t>
            </a:r>
            <a:r>
              <a:rPr lang="es-MX" dirty="0" smtClean="0"/>
              <a:t> (en latín, </a:t>
            </a:r>
            <a:r>
              <a:rPr lang="es-MX" i="1" dirty="0" err="1" smtClean="0"/>
              <a:t>fossa</a:t>
            </a:r>
            <a:r>
              <a:rPr lang="es-MX" i="1" dirty="0" smtClean="0"/>
              <a:t> </a:t>
            </a:r>
            <a:r>
              <a:rPr lang="es-MX" i="1" dirty="0" err="1" smtClean="0"/>
              <a:t>radialis</a:t>
            </a:r>
            <a:r>
              <a:rPr lang="es-MX" dirty="0" smtClean="0"/>
              <a:t>), ubicada a lateral y a anterior, recibe a la cabeza del radio. El surco </a:t>
            </a:r>
            <a:r>
              <a:rPr lang="es-MX" dirty="0" err="1" smtClean="0"/>
              <a:t>capitulotroclear</a:t>
            </a:r>
            <a:r>
              <a:rPr lang="es-MX" dirty="0" smtClean="0"/>
              <a:t> está situado entre la </a:t>
            </a:r>
            <a:r>
              <a:rPr lang="es-MX" dirty="0" err="1" smtClean="0"/>
              <a:t>troclea</a:t>
            </a:r>
            <a:r>
              <a:rPr lang="es-MX" dirty="0" smtClean="0"/>
              <a:t> y el capítulo. Se compone de una vertiente capitular y una </a:t>
            </a:r>
            <a:r>
              <a:rPr lang="es-MX" dirty="0" err="1" smtClean="0"/>
              <a:t>troclear</a:t>
            </a:r>
            <a:r>
              <a:rPr lang="es-MX" dirty="0" smtClean="0"/>
              <a:t>. Esta última se llama zona conoide.</a:t>
            </a:r>
          </a:p>
          <a:p>
            <a:endParaRPr lang="es-MX"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7772400" cy="914400"/>
          </a:xfrm>
        </p:spPr>
        <p:txBody>
          <a:bodyPr/>
          <a:lstStyle/>
          <a:p>
            <a:r>
              <a:rPr lang="es-MX" dirty="0" smtClean="0"/>
              <a:t>CUBITO</a:t>
            </a:r>
            <a:endParaRPr lang="es-MX" dirty="0"/>
          </a:p>
        </p:txBody>
      </p:sp>
      <p:pic>
        <p:nvPicPr>
          <p:cNvPr id="4" name="3 Marcador de contenido" descr="Gray215.png">
            <a:hlinkClick r:id="rId2"/>
          </p:cNvPr>
          <p:cNvPicPr>
            <a:picLocks noGrp="1"/>
          </p:cNvPicPr>
          <p:nvPr>
            <p:ph idx="1"/>
          </p:nvPr>
        </p:nvPicPr>
        <p:blipFill>
          <a:blip r:embed="rId3" cstate="print"/>
          <a:srcRect/>
          <a:stretch>
            <a:fillRect/>
          </a:stretch>
        </p:blipFill>
        <p:spPr bwMode="auto">
          <a:xfrm>
            <a:off x="6429388" y="0"/>
            <a:ext cx="2714612" cy="6857999"/>
          </a:xfrm>
          <a:prstGeom prst="rect">
            <a:avLst/>
          </a:prstGeom>
          <a:noFill/>
          <a:ln w="9525">
            <a:noFill/>
            <a:miter lim="800000"/>
            <a:headEnd/>
            <a:tailEnd/>
          </a:ln>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Gray213.png">
            <a:hlinkClick r:id="rId2"/>
          </p:cNvPr>
          <p:cNvPicPr>
            <a:picLocks noGrp="1"/>
          </p:cNvPicPr>
          <p:nvPr>
            <p:ph idx="1"/>
          </p:nvPr>
        </p:nvPicPr>
        <p:blipFill>
          <a:blip r:embed="rId3" cstate="print"/>
          <a:srcRect/>
          <a:stretch>
            <a:fillRect/>
          </a:stretch>
        </p:blipFill>
        <p:spPr bwMode="auto">
          <a:xfrm>
            <a:off x="7143768" y="0"/>
            <a:ext cx="2000232" cy="6858000"/>
          </a:xfrm>
          <a:prstGeom prst="rect">
            <a:avLst/>
          </a:prstGeom>
          <a:noFill/>
          <a:ln w="9525">
            <a:noFill/>
            <a:miter lim="800000"/>
            <a:headEnd/>
            <a:tailEnd/>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El </a:t>
            </a:r>
            <a:r>
              <a:rPr lang="es-MX" b="1" dirty="0" smtClean="0"/>
              <a:t>cúbito</a:t>
            </a:r>
            <a:r>
              <a:rPr lang="es-MX" dirty="0" smtClean="0"/>
              <a:t> o </a:t>
            </a:r>
            <a:r>
              <a:rPr lang="es-MX" b="1" dirty="0" err="1" smtClean="0"/>
              <a:t>ulna</a:t>
            </a:r>
            <a:r>
              <a:rPr lang="es-MX" dirty="0" smtClean="0"/>
              <a:t> es un hueso largo, paralelo al </a:t>
            </a:r>
            <a:r>
              <a:rPr lang="es-MX" u="sng" dirty="0" smtClean="0">
                <a:hlinkClick r:id="rId2" tooltip="Radio (hueso)"/>
              </a:rPr>
              <a:t>radio</a:t>
            </a:r>
            <a:r>
              <a:rPr lang="es-MX" dirty="0" smtClean="0"/>
              <a:t>, entre la </a:t>
            </a:r>
            <a:r>
              <a:rPr lang="es-MX" u="sng" dirty="0" smtClean="0">
                <a:hlinkClick r:id="rId3" tooltip="Tróclea humeral (aún no redactado)"/>
              </a:rPr>
              <a:t>tróclea humeral</a:t>
            </a:r>
            <a:r>
              <a:rPr lang="es-MX" dirty="0" smtClean="0"/>
              <a:t> y el carpo. Tiene un cuerpo y dos extremidades.</a:t>
            </a:r>
          </a:p>
          <a:p>
            <a:r>
              <a:rPr lang="es-MX" dirty="0" smtClean="0"/>
              <a:t>Se encuentra en la parte interna del antebrazo; se articula superiormente con el </a:t>
            </a:r>
            <a:r>
              <a:rPr lang="es-MX" u="sng" dirty="0" smtClean="0">
                <a:hlinkClick r:id="rId4" tooltip="Húmero"/>
              </a:rPr>
              <a:t>húmero</a:t>
            </a:r>
            <a:r>
              <a:rPr lang="es-MX" dirty="0" smtClean="0"/>
              <a:t> y el </a:t>
            </a:r>
            <a:r>
              <a:rPr lang="es-MX" u="sng" dirty="0" smtClean="0">
                <a:hlinkClick r:id="rId2" tooltip="Radio (hueso)"/>
              </a:rPr>
              <a:t>radio</a:t>
            </a:r>
            <a:r>
              <a:rPr lang="es-MX" dirty="0" smtClean="0"/>
              <a:t>, y por la parte inferior con el radio, el cubito no se articula con ningún hueso del carpo</a:t>
            </a:r>
            <a:r>
              <a:rPr lang="es-MX" dirty="0" smtClean="0"/>
              <a:t>.</a:t>
            </a:r>
            <a:endParaRPr lang="es-MX" dirty="0" smtClean="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Características</a:t>
            </a:r>
            <a:r>
              <a:rPr lang="es-MX" b="1" dirty="0" smtClean="0"/>
              <a:t/>
            </a:r>
            <a:br>
              <a:rPr lang="es-MX" b="1" dirty="0" smtClean="0"/>
            </a:br>
            <a:endParaRPr lang="es-MX" dirty="0"/>
          </a:p>
        </p:txBody>
      </p:sp>
      <p:sp>
        <p:nvSpPr>
          <p:cNvPr id="3" name="2 Marcador de contenido"/>
          <p:cNvSpPr>
            <a:spLocks noGrp="1"/>
          </p:cNvSpPr>
          <p:nvPr>
            <p:ph idx="1"/>
          </p:nvPr>
        </p:nvSpPr>
        <p:spPr>
          <a:xfrm>
            <a:off x="0" y="1214422"/>
            <a:ext cx="9144000" cy="5643578"/>
          </a:xfrm>
        </p:spPr>
        <p:txBody>
          <a:bodyPr>
            <a:normAutofit/>
          </a:bodyPr>
          <a:lstStyle/>
          <a:p>
            <a:r>
              <a:rPr lang="es-MX" b="1" dirty="0" smtClean="0"/>
              <a:t>Cuerpo</a:t>
            </a:r>
            <a:endParaRPr lang="es-MX" b="1" dirty="0" smtClean="0"/>
          </a:p>
          <a:p>
            <a:r>
              <a:rPr lang="es-MX" dirty="0" smtClean="0"/>
              <a:t>No es exactamente rectilíneo, presenta una curvatura ligera de concavidad anterior. Describe una S itálica en el plano </a:t>
            </a:r>
            <a:r>
              <a:rPr lang="es-MX" dirty="0" err="1" smtClean="0"/>
              <a:t>verticotransversal</a:t>
            </a:r>
            <a:r>
              <a:rPr lang="es-MX" dirty="0" smtClean="0"/>
              <a:t>, cóncava hacia adentro en su parte superior y hacia afuera en la inferior. Tiene mayor volumen hacia arriba que hacia abajo, es prismático triangular en sus tres cuartas partes superiores e irregularmente cilíndrico en su cuarto inferior.</a:t>
            </a:r>
          </a:p>
          <a:p>
            <a:r>
              <a:rPr lang="es-MX" dirty="0" smtClean="0"/>
              <a:t>Presenta tres caras y tres bordes.</a:t>
            </a:r>
          </a:p>
          <a:p>
            <a:endParaRPr lang="es-MX"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Epífisis proximal</a:t>
            </a:r>
            <a:br>
              <a:rPr lang="es-MX" b="1" dirty="0" smtClean="0"/>
            </a:br>
            <a:endParaRPr lang="es-MX" dirty="0"/>
          </a:p>
        </p:txBody>
      </p:sp>
      <p:sp>
        <p:nvSpPr>
          <p:cNvPr id="3" name="2 Marcador de contenido"/>
          <p:cNvSpPr>
            <a:spLocks noGrp="1"/>
          </p:cNvSpPr>
          <p:nvPr>
            <p:ph idx="1"/>
          </p:nvPr>
        </p:nvSpPr>
        <p:spPr/>
        <p:txBody>
          <a:bodyPr>
            <a:normAutofit/>
          </a:bodyPr>
          <a:lstStyle/>
          <a:p>
            <a:r>
              <a:rPr lang="es-MX" dirty="0" smtClean="0"/>
              <a:t>Posee </a:t>
            </a:r>
            <a:r>
              <a:rPr lang="es-MX" dirty="0" smtClean="0"/>
              <a:t>la </a:t>
            </a:r>
            <a:r>
              <a:rPr lang="es-MX" u="sng" dirty="0" smtClean="0">
                <a:hlinkClick r:id="rId2" tooltip="Apófisis"/>
              </a:rPr>
              <a:t>apófisis</a:t>
            </a:r>
            <a:r>
              <a:rPr lang="es-MX" dirty="0" smtClean="0"/>
              <a:t> </a:t>
            </a:r>
            <a:r>
              <a:rPr lang="es-MX" dirty="0" err="1" smtClean="0"/>
              <a:t>posterosuperior</a:t>
            </a:r>
            <a:r>
              <a:rPr lang="es-MX" dirty="0" smtClean="0"/>
              <a:t>, el </a:t>
            </a:r>
            <a:r>
              <a:rPr lang="es-MX" dirty="0" err="1" smtClean="0"/>
              <a:t>olécranon</a:t>
            </a:r>
            <a:r>
              <a:rPr lang="es-MX" dirty="0" smtClean="0"/>
              <a:t>, que constituye la prominencia dorsal del </a:t>
            </a:r>
            <a:r>
              <a:rPr lang="es-MX" u="sng" dirty="0" smtClean="0">
                <a:hlinkClick r:id="rId3" tooltip="Codo"/>
              </a:rPr>
              <a:t>codo</a:t>
            </a:r>
            <a:r>
              <a:rPr lang="es-MX" dirty="0" smtClean="0"/>
              <a:t>, y otra en la región anterior: la apófisis </a:t>
            </a:r>
            <a:r>
              <a:rPr lang="es-MX" dirty="0" err="1" smtClean="0"/>
              <a:t>coronoides</a:t>
            </a:r>
            <a:r>
              <a:rPr lang="es-MX" dirty="0" smtClean="0"/>
              <a:t>. Ventral al </a:t>
            </a:r>
            <a:r>
              <a:rPr lang="es-MX" dirty="0" err="1" smtClean="0"/>
              <a:t>olécranon</a:t>
            </a:r>
            <a:r>
              <a:rPr lang="es-MX" dirty="0" smtClean="0"/>
              <a:t> se ubica la incisura </a:t>
            </a:r>
            <a:r>
              <a:rPr lang="es-MX" dirty="0" err="1" smtClean="0"/>
              <a:t>troclear</a:t>
            </a:r>
            <a:r>
              <a:rPr lang="es-MX" dirty="0" smtClean="0"/>
              <a:t> o cavidad sigmoidea mayor que se articula con la tróclea </a:t>
            </a:r>
            <a:r>
              <a:rPr lang="es-MX" u="sng" dirty="0" smtClean="0">
                <a:hlinkClick r:id="rId4" tooltip="Húmero"/>
              </a:rPr>
              <a:t>humeral</a:t>
            </a:r>
            <a:r>
              <a:rPr lang="es-MX" dirty="0" smtClean="0"/>
              <a:t> y lateral en la epífisis superior se ubica la incisura </a:t>
            </a:r>
            <a:r>
              <a:rPr lang="es-MX" dirty="0" err="1" smtClean="0"/>
              <a:t>radialo</a:t>
            </a:r>
            <a:r>
              <a:rPr lang="es-MX" dirty="0" smtClean="0"/>
              <a:t> cavidad sigmoidea </a:t>
            </a:r>
            <a:r>
              <a:rPr lang="es-MX" dirty="0" err="1" smtClean="0"/>
              <a:t>menorque</a:t>
            </a:r>
            <a:r>
              <a:rPr lang="es-MX" dirty="0" smtClean="0"/>
              <a:t> sirve para articular con el </a:t>
            </a:r>
            <a:r>
              <a:rPr lang="es-MX" u="sng" dirty="0" smtClean="0">
                <a:hlinkClick r:id="rId5" tooltip="Radio (hueso)"/>
              </a:rPr>
              <a:t>radio</a:t>
            </a:r>
            <a:r>
              <a:rPr lang="es-MX" dirty="0" smtClean="0"/>
              <a:t>.</a:t>
            </a:r>
          </a:p>
          <a:p>
            <a:endParaRPr lang="es-MX"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Diáfisis</a:t>
            </a:r>
          </a:p>
        </p:txBody>
      </p:sp>
      <p:sp>
        <p:nvSpPr>
          <p:cNvPr id="3" name="2 Marcador de contenido"/>
          <p:cNvSpPr>
            <a:spLocks noGrp="1"/>
          </p:cNvSpPr>
          <p:nvPr>
            <p:ph idx="1"/>
          </p:nvPr>
        </p:nvSpPr>
        <p:spPr/>
        <p:txBody>
          <a:bodyPr/>
          <a:lstStyle/>
          <a:p>
            <a:r>
              <a:rPr lang="es-MX" dirty="0" smtClean="0"/>
              <a:t>Es </a:t>
            </a:r>
            <a:r>
              <a:rPr lang="es-MX" dirty="0" smtClean="0"/>
              <a:t>ligeramente curvada, más voluminosa por arriba que por abajo. Posee tres caras (anterior, posterior y medial) y tres márgenes (anterior, posterior y lateral).</a:t>
            </a:r>
          </a:p>
          <a:p>
            <a:endParaRPr lang="es-MX"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Epífisis distal o inferior</a:t>
            </a:r>
            <a:br>
              <a:rPr lang="es-MX" b="1" dirty="0" smtClean="0"/>
            </a:br>
            <a:endParaRPr lang="es-MX" dirty="0"/>
          </a:p>
        </p:txBody>
      </p:sp>
      <p:sp>
        <p:nvSpPr>
          <p:cNvPr id="3" name="2 Marcador de contenido"/>
          <p:cNvSpPr>
            <a:spLocks noGrp="1"/>
          </p:cNvSpPr>
          <p:nvPr>
            <p:ph idx="1"/>
          </p:nvPr>
        </p:nvSpPr>
        <p:spPr/>
        <p:txBody>
          <a:bodyPr/>
          <a:lstStyle/>
          <a:p>
            <a:r>
              <a:rPr lang="es-MX" dirty="0" smtClean="0"/>
              <a:t>Presenta </a:t>
            </a:r>
            <a:r>
              <a:rPr lang="es-MX" dirty="0" smtClean="0"/>
              <a:t>dos eminencias, una es la cabeza de la </a:t>
            </a:r>
            <a:r>
              <a:rPr lang="es-MX" dirty="0" err="1" smtClean="0"/>
              <a:t>ulna</a:t>
            </a:r>
            <a:r>
              <a:rPr lang="es-MX" dirty="0" smtClean="0"/>
              <a:t>, que presenta la circunferencia articular radial que se articula con el </a:t>
            </a:r>
            <a:r>
              <a:rPr lang="es-MX" u="sng" dirty="0" smtClean="0">
                <a:hlinkClick r:id="rId2" tooltip="Radio (hueso)"/>
              </a:rPr>
              <a:t>radio</a:t>
            </a:r>
            <a:r>
              <a:rPr lang="es-MX" dirty="0" smtClean="0"/>
              <a:t>, y otra es el proceso estiloides de ubicación medial y posterior. Entre ambas, en la cara inferior, hay un canal en el que se inserta el disco articular que separa la </a:t>
            </a:r>
            <a:r>
              <a:rPr lang="es-MX" dirty="0" err="1" smtClean="0"/>
              <a:t>ulna</a:t>
            </a:r>
            <a:r>
              <a:rPr lang="es-MX" dirty="0" smtClean="0"/>
              <a:t> de los huesos del </a:t>
            </a:r>
            <a:r>
              <a:rPr lang="es-MX" u="sng" dirty="0" smtClean="0">
                <a:hlinkClick r:id="rId3" tooltip="Carpo"/>
              </a:rPr>
              <a:t>carpo</a:t>
            </a:r>
            <a:r>
              <a:rPr lang="es-MX" dirty="0" smtClean="0"/>
              <a:t>.</a:t>
            </a:r>
          </a:p>
          <a:p>
            <a:endParaRPr lang="es-MX"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pic>
        <p:nvPicPr>
          <p:cNvPr id="4" name="3 Marcador de contenido" descr="Ulna ant.jpg">
            <a:hlinkClick r:id="rId2"/>
          </p:cNvPr>
          <p:cNvPicPr>
            <a:picLocks noGrp="1"/>
          </p:cNvPicPr>
          <p:nvPr>
            <p:ph idx="1"/>
          </p:nvPr>
        </p:nvPicPr>
        <p:blipFill>
          <a:blip r:embed="rId3" cstate="print"/>
          <a:srcRect/>
          <a:stretch>
            <a:fillRect/>
          </a:stretch>
        </p:blipFill>
        <p:spPr bwMode="auto">
          <a:xfrm>
            <a:off x="1285852" y="0"/>
            <a:ext cx="2214578" cy="6500834"/>
          </a:xfrm>
          <a:prstGeom prst="rect">
            <a:avLst/>
          </a:prstGeom>
          <a:noFill/>
          <a:ln w="9525">
            <a:noFill/>
            <a:miter lim="800000"/>
            <a:headEnd/>
            <a:tailEnd/>
          </a:ln>
        </p:spPr>
      </p:pic>
      <p:pic>
        <p:nvPicPr>
          <p:cNvPr id="5" name="4 Imagen" descr="Ulna med.jpg">
            <a:hlinkClick r:id="rId4"/>
          </p:cNvPr>
          <p:cNvPicPr/>
          <p:nvPr/>
        </p:nvPicPr>
        <p:blipFill>
          <a:blip r:embed="rId5" cstate="print"/>
          <a:srcRect/>
          <a:stretch>
            <a:fillRect/>
          </a:stretch>
        </p:blipFill>
        <p:spPr bwMode="auto">
          <a:xfrm>
            <a:off x="5572132" y="0"/>
            <a:ext cx="1444316" cy="6572272"/>
          </a:xfrm>
          <a:prstGeom prst="rect">
            <a:avLst/>
          </a:prstGeom>
          <a:noFill/>
          <a:ln w="9525">
            <a:noFill/>
            <a:miter lim="800000"/>
            <a:headEnd/>
            <a:tailEnd/>
          </a:ln>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RightHumanPosteriorRadiusUlna.jpg">
            <a:hlinkClick r:id="rId2"/>
          </p:cNvPr>
          <p:cNvPicPr>
            <a:picLocks noGrp="1"/>
          </p:cNvPicPr>
          <p:nvPr>
            <p:ph idx="1"/>
          </p:nvPr>
        </p:nvPicPr>
        <p:blipFill>
          <a:blip r:embed="rId3" cstate="print"/>
          <a:srcRect/>
          <a:stretch>
            <a:fillRect/>
          </a:stretch>
        </p:blipFill>
        <p:spPr bwMode="auto">
          <a:xfrm>
            <a:off x="642910" y="1857364"/>
            <a:ext cx="8501090" cy="1571636"/>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0"/>
            <a:ext cx="8786842" cy="1214422"/>
          </a:xfrm>
        </p:spPr>
        <p:txBody>
          <a:bodyPr/>
          <a:lstStyle/>
          <a:p>
            <a:r>
              <a:rPr lang="es-MX" b="1" dirty="0" smtClean="0"/>
              <a:t>SEGUNDA </a:t>
            </a:r>
            <a:r>
              <a:rPr lang="es-MX" b="1" dirty="0" smtClean="0"/>
              <a:t>V C.  AXIS</a:t>
            </a:r>
            <a:r>
              <a:rPr lang="es-MX" b="1" dirty="0" smtClean="0"/>
              <a:t>.</a:t>
            </a:r>
            <a:r>
              <a:rPr lang="es-MX" dirty="0" smtClean="0"/>
              <a:t/>
            </a:r>
            <a:br>
              <a:rPr lang="es-MX" dirty="0" smtClean="0"/>
            </a:br>
            <a:endParaRPr lang="es-MX" dirty="0"/>
          </a:p>
        </p:txBody>
      </p:sp>
      <p:sp>
        <p:nvSpPr>
          <p:cNvPr id="3" name="2 Marcador de contenido"/>
          <p:cNvSpPr>
            <a:spLocks noGrp="1"/>
          </p:cNvSpPr>
          <p:nvPr>
            <p:ph idx="1"/>
          </p:nvPr>
        </p:nvSpPr>
        <p:spPr>
          <a:xfrm>
            <a:off x="0" y="714356"/>
            <a:ext cx="9144000" cy="6143644"/>
          </a:xfrm>
        </p:spPr>
        <p:txBody>
          <a:bodyPr>
            <a:normAutofit fontScale="92500" lnSpcReduction="20000"/>
          </a:bodyPr>
          <a:lstStyle/>
          <a:p>
            <a:r>
              <a:rPr lang="es-MX" dirty="0" smtClean="0"/>
              <a:t>El </a:t>
            </a:r>
            <a:r>
              <a:rPr lang="es-MX" dirty="0" smtClean="0"/>
              <a:t>axis presenta un cuerpo vertebral cuya cara superior recibe en su centro la apófisis </a:t>
            </a:r>
            <a:r>
              <a:rPr lang="es-MX" dirty="0" err="1" smtClean="0"/>
              <a:t>odontoides</a:t>
            </a:r>
            <a:r>
              <a:rPr lang="es-MX" dirty="0" smtClean="0"/>
              <a:t>, también denominada diente del axis, y que sirve de pivote a la articulación </a:t>
            </a:r>
            <a:r>
              <a:rPr lang="es-MX" dirty="0" err="1" smtClean="0"/>
              <a:t>atloidoaxoidea</a:t>
            </a:r>
            <a:r>
              <a:rPr lang="es-MX" dirty="0" smtClean="0"/>
              <a:t>; esta cara superior también da soporte a dos carillas articulares a modo de hombreras, que sobresales lateralmente por fuera del cuerpo vertebral y están orientadas hacia arriba y hacia fuera; son convexas de delante atrás y planas transversalmente. El arco posterior esta constituido por dos estrechas láminas, oblicua hacia atrás y hacia dentro, la apófisis espinosa comporta dos tubérculos, como el resto de las espinas cervicales. Por debajo del pedicuro se fijan las apófisis articulares inferiores con una s carillas cartilaginosas orientadas hacia abajo y hacia delante y que se articulan con las carillas superiores de la tercera cervical. Las apófisis transversas presentan un orificio vertical por el que asciende la arteria vertebral.</a:t>
            </a:r>
          </a:p>
          <a:p>
            <a:endParaRPr lang="es-MX"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Gray213.png">
            <a:hlinkClick r:id="rId2"/>
          </p:cNvPr>
          <p:cNvPicPr>
            <a:picLocks noGrp="1"/>
          </p:cNvPicPr>
          <p:nvPr>
            <p:ph idx="1"/>
          </p:nvPr>
        </p:nvPicPr>
        <p:blipFill>
          <a:blip r:embed="rId3" cstate="print"/>
          <a:srcRect/>
          <a:stretch>
            <a:fillRect/>
          </a:stretch>
        </p:blipFill>
        <p:spPr bwMode="auto">
          <a:xfrm>
            <a:off x="2071670" y="0"/>
            <a:ext cx="1714512" cy="6858000"/>
          </a:xfrm>
          <a:prstGeom prst="rect">
            <a:avLst/>
          </a:prstGeom>
          <a:noFill/>
          <a:ln w="9525">
            <a:noFill/>
            <a:miter lim="800000"/>
            <a:headEnd/>
            <a:tailEnd/>
          </a:ln>
        </p:spPr>
      </p:pic>
      <p:pic>
        <p:nvPicPr>
          <p:cNvPr id="5" name="4 Imagen" descr="Gray214.png">
            <a:hlinkClick r:id="rId4"/>
          </p:cNvPr>
          <p:cNvPicPr/>
          <p:nvPr/>
        </p:nvPicPr>
        <p:blipFill>
          <a:blip r:embed="rId5" cstate="print"/>
          <a:srcRect/>
          <a:stretch>
            <a:fillRect/>
          </a:stretch>
        </p:blipFill>
        <p:spPr bwMode="auto">
          <a:xfrm>
            <a:off x="5857884" y="0"/>
            <a:ext cx="1933584" cy="6858000"/>
          </a:xfrm>
          <a:prstGeom prst="rect">
            <a:avLst/>
          </a:prstGeom>
          <a:noFill/>
          <a:ln w="9525">
            <a:noFill/>
            <a:miter lim="800000"/>
            <a:headEnd/>
            <a:tailEnd/>
          </a:ln>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Gray329.png">
            <a:hlinkClick r:id="rId2"/>
          </p:cNvPr>
          <p:cNvPicPr>
            <a:picLocks noGrp="1"/>
          </p:cNvPicPr>
          <p:nvPr>
            <p:ph idx="1"/>
          </p:nvPr>
        </p:nvPicPr>
        <p:blipFill>
          <a:blip r:embed="rId3" cstate="print"/>
          <a:srcRect/>
          <a:stretch>
            <a:fillRect/>
          </a:stretch>
        </p:blipFill>
        <p:spPr bwMode="auto">
          <a:xfrm>
            <a:off x="0" y="0"/>
            <a:ext cx="3214678" cy="6858000"/>
          </a:xfrm>
          <a:prstGeom prst="rect">
            <a:avLst/>
          </a:prstGeom>
          <a:noFill/>
          <a:ln w="9525">
            <a:noFill/>
            <a:miter lim="800000"/>
            <a:headEnd/>
            <a:tailEnd/>
          </a:ln>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RADIO</a:t>
            </a:r>
            <a:endParaRPr lang="es-MX" dirty="0"/>
          </a:p>
        </p:txBody>
      </p:sp>
      <p:pic>
        <p:nvPicPr>
          <p:cNvPr id="4" name="3 Marcador de contenido" descr="Gray217.png">
            <a:hlinkClick r:id="rId2"/>
          </p:cNvPr>
          <p:cNvPicPr>
            <a:picLocks noGrp="1"/>
          </p:cNvPicPr>
          <p:nvPr>
            <p:ph idx="1"/>
          </p:nvPr>
        </p:nvPicPr>
        <p:blipFill>
          <a:blip r:embed="rId3" cstate="print"/>
          <a:srcRect/>
          <a:stretch>
            <a:fillRect/>
          </a:stretch>
        </p:blipFill>
        <p:spPr bwMode="auto">
          <a:xfrm>
            <a:off x="4071934" y="0"/>
            <a:ext cx="2357454" cy="6858000"/>
          </a:xfrm>
          <a:prstGeom prst="rect">
            <a:avLst/>
          </a:prstGeom>
          <a:noFill/>
          <a:ln w="9525">
            <a:noFill/>
            <a:miter lim="800000"/>
            <a:headEnd/>
            <a:tailEnd/>
          </a:ln>
        </p:spPr>
      </p:pic>
      <p:pic>
        <p:nvPicPr>
          <p:cNvPr id="5" name="4 Imagen" descr="Gray213.png">
            <a:hlinkClick r:id="rId4"/>
          </p:cNvPr>
          <p:cNvPicPr/>
          <p:nvPr/>
        </p:nvPicPr>
        <p:blipFill>
          <a:blip r:embed="rId5" cstate="print"/>
          <a:srcRect/>
          <a:stretch>
            <a:fillRect/>
          </a:stretch>
        </p:blipFill>
        <p:spPr bwMode="auto">
          <a:xfrm>
            <a:off x="6715140" y="0"/>
            <a:ext cx="2428861" cy="6858000"/>
          </a:xfrm>
          <a:prstGeom prst="rect">
            <a:avLst/>
          </a:prstGeom>
          <a:noFill/>
          <a:ln w="9525">
            <a:noFill/>
            <a:miter lim="800000"/>
            <a:headEnd/>
            <a:tailEnd/>
          </a:ln>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428604"/>
            <a:ext cx="9144000" cy="6429396"/>
          </a:xfrm>
        </p:spPr>
        <p:txBody>
          <a:bodyPr/>
          <a:lstStyle/>
          <a:p>
            <a:r>
              <a:rPr lang="es-MX" dirty="0" smtClean="0"/>
              <a:t>El </a:t>
            </a:r>
            <a:r>
              <a:rPr lang="es-MX" b="1" dirty="0" smtClean="0"/>
              <a:t>radio</a:t>
            </a:r>
            <a:r>
              <a:rPr lang="es-MX" dirty="0" smtClean="0"/>
              <a:t> es un </a:t>
            </a:r>
            <a:r>
              <a:rPr lang="es-MX" u="sng" dirty="0" smtClean="0">
                <a:hlinkClick r:id="rId2" tooltip="Hueso"/>
              </a:rPr>
              <a:t>hueso</a:t>
            </a:r>
            <a:r>
              <a:rPr lang="es-MX" dirty="0" smtClean="0"/>
              <a:t> largo, par y no simétrico, situado por fuera del </a:t>
            </a:r>
            <a:r>
              <a:rPr lang="es-MX" u="sng" dirty="0" smtClean="0">
                <a:hlinkClick r:id="rId3" tooltip="Cúbito"/>
              </a:rPr>
              <a:t>cúbito</a:t>
            </a:r>
            <a:r>
              <a:rPr lang="es-MX" dirty="0" smtClean="0"/>
              <a:t>, en la parte externa del </a:t>
            </a:r>
            <a:r>
              <a:rPr lang="es-MX" u="sng" dirty="0" smtClean="0">
                <a:hlinkClick r:id="rId4" tooltip="Antebrazo"/>
              </a:rPr>
              <a:t>antebrazo</a:t>
            </a:r>
            <a:r>
              <a:rPr lang="es-MX" dirty="0" smtClean="0"/>
              <a:t>. Como en todos los huesos largos, el radio consta de un cuerpo y dos extremos, superior e inferior.</a:t>
            </a:r>
          </a:p>
          <a:p>
            <a:pPr>
              <a:buNone/>
            </a:pPr>
            <a:endParaRPr lang="es-MX"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Cuerpo</a:t>
            </a:r>
            <a:endParaRPr lang="es-MX" dirty="0"/>
          </a:p>
        </p:txBody>
      </p:sp>
      <p:sp>
        <p:nvSpPr>
          <p:cNvPr id="3" name="2 Marcador de contenido"/>
          <p:cNvSpPr>
            <a:spLocks noGrp="1"/>
          </p:cNvSpPr>
          <p:nvPr>
            <p:ph idx="1"/>
          </p:nvPr>
        </p:nvSpPr>
        <p:spPr>
          <a:xfrm>
            <a:off x="0" y="1071546"/>
            <a:ext cx="9144000" cy="5786454"/>
          </a:xfrm>
        </p:spPr>
        <p:txBody>
          <a:bodyPr>
            <a:normAutofit fontScale="85000" lnSpcReduction="10000"/>
          </a:bodyPr>
          <a:lstStyle/>
          <a:p>
            <a:endParaRPr lang="es-MX" b="1" dirty="0" smtClean="0"/>
          </a:p>
          <a:p>
            <a:r>
              <a:rPr lang="es-MX" dirty="0" smtClean="0"/>
              <a:t>Presenta una curvatura externa generalmente poco pronunciada y otra interna de concavidad mirando al </a:t>
            </a:r>
            <a:r>
              <a:rPr lang="es-MX" u="sng" dirty="0" smtClean="0">
                <a:hlinkClick r:id="rId2" tooltip="Cúbito"/>
              </a:rPr>
              <a:t>cúbito</a:t>
            </a:r>
            <a:r>
              <a:rPr lang="es-MX" dirty="0" smtClean="0"/>
              <a:t>, mucho más acentuada. Tiene una forma prismática triangular, constando de tres caras y tres bordes.</a:t>
            </a:r>
          </a:p>
          <a:p>
            <a:r>
              <a:rPr lang="es-MX" b="1" dirty="0" smtClean="0"/>
              <a:t>Caras</a:t>
            </a:r>
            <a:endParaRPr lang="es-MX" b="1" dirty="0" smtClean="0"/>
          </a:p>
          <a:p>
            <a:pPr lvl="0"/>
            <a:r>
              <a:rPr lang="es-MX" b="1" dirty="0" smtClean="0"/>
              <a:t>Cara anterior:</a:t>
            </a:r>
            <a:r>
              <a:rPr lang="es-MX" dirty="0" smtClean="0"/>
              <a:t> la cara anterior es casi plana, ligeramente cóncava en su parte media. En ella se encuentra el </a:t>
            </a:r>
            <a:r>
              <a:rPr lang="es-MX" u="sng" dirty="0" smtClean="0">
                <a:hlinkClick r:id="rId3" tooltip="Agujero nutricio (aún no redactado)"/>
              </a:rPr>
              <a:t>agujero nutricio</a:t>
            </a:r>
            <a:r>
              <a:rPr lang="es-MX" dirty="0" smtClean="0"/>
              <a:t> del radio y se inserta </a:t>
            </a:r>
            <a:r>
              <a:rPr lang="es-MX" dirty="0" err="1" smtClean="0"/>
              <a:t>el</a:t>
            </a:r>
            <a:r>
              <a:rPr lang="es-MX" u="sng" dirty="0" err="1" smtClean="0">
                <a:hlinkClick r:id="rId4" tooltip="Músculo flexor largo del pulgar (aún no redactado)"/>
              </a:rPr>
              <a:t>músculo</a:t>
            </a:r>
            <a:r>
              <a:rPr lang="es-MX" u="sng" dirty="0" smtClean="0">
                <a:hlinkClick r:id="rId4" tooltip="Músculo flexor largo del pulgar (aún no redactado)"/>
              </a:rPr>
              <a:t> flexor largo del pulgar</a:t>
            </a:r>
            <a:r>
              <a:rPr lang="es-MX" dirty="0" smtClean="0"/>
              <a:t>, y en su tercio inferior el </a:t>
            </a:r>
            <a:r>
              <a:rPr lang="es-MX" u="sng" dirty="0" smtClean="0">
                <a:hlinkClick r:id="rId5" tooltip="Pronador cuadrado"/>
              </a:rPr>
              <a:t>pronador cuadrado</a:t>
            </a:r>
            <a:r>
              <a:rPr lang="es-MX" dirty="0" smtClean="0"/>
              <a:t>.</a:t>
            </a:r>
          </a:p>
          <a:p>
            <a:pPr lvl="0"/>
            <a:r>
              <a:rPr lang="es-MX" b="1" dirty="0" smtClean="0"/>
              <a:t>Cara posterior:</a:t>
            </a:r>
            <a:r>
              <a:rPr lang="es-MX" dirty="0" smtClean="0"/>
              <a:t> la cara posterior, redondeada en su tercio superior, está cubierta por el </a:t>
            </a:r>
            <a:r>
              <a:rPr lang="es-MX" u="sng" dirty="0" smtClean="0">
                <a:hlinkClick r:id="rId6" tooltip="Supinador corto (aún no redactado)"/>
              </a:rPr>
              <a:t>supinador corto</a:t>
            </a:r>
            <a:r>
              <a:rPr lang="es-MX" dirty="0" smtClean="0"/>
              <a:t>. En el resto de su extensión es plana o ligeramente cóncava y en ella se insertan los músculos </a:t>
            </a:r>
            <a:r>
              <a:rPr lang="es-MX" u="sng" dirty="0" smtClean="0">
                <a:hlinkClick r:id="rId7" tooltip="Abductor (aún no redactado)"/>
              </a:rPr>
              <a:t>abductor</a:t>
            </a:r>
            <a:r>
              <a:rPr lang="es-MX" dirty="0" smtClean="0"/>
              <a:t> y </a:t>
            </a:r>
            <a:r>
              <a:rPr lang="es-MX" u="sng" dirty="0" smtClean="0">
                <a:hlinkClick r:id="rId8" tooltip="Extensor corto del pulgar"/>
              </a:rPr>
              <a:t>extensor corto del pulgar</a:t>
            </a:r>
            <a:r>
              <a:rPr lang="es-MX" dirty="0" smtClean="0"/>
              <a:t>.</a:t>
            </a:r>
          </a:p>
          <a:p>
            <a:endParaRPr lang="es-MX"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0"/>
            <a:ext cx="8858280" cy="6858000"/>
          </a:xfrm>
        </p:spPr>
        <p:txBody>
          <a:bodyPr>
            <a:normAutofit/>
          </a:bodyPr>
          <a:lstStyle/>
          <a:p>
            <a:r>
              <a:rPr lang="es-MX" b="1" dirty="0" smtClean="0"/>
              <a:t>Caras</a:t>
            </a:r>
          </a:p>
          <a:p>
            <a:pPr lvl="0"/>
            <a:r>
              <a:rPr lang="es-MX" b="1" dirty="0" smtClean="0"/>
              <a:t>Cara anterior:</a:t>
            </a:r>
            <a:r>
              <a:rPr lang="es-MX" dirty="0" smtClean="0"/>
              <a:t> la cara anterior es casi plana, ligeramente cóncava en su parte media. En ella se encuentra el </a:t>
            </a:r>
            <a:r>
              <a:rPr lang="es-MX" u="sng" dirty="0" smtClean="0">
                <a:hlinkClick r:id="rId2" tooltip="Agujero nutricio (aún no redactado)"/>
              </a:rPr>
              <a:t>agujero nutricio</a:t>
            </a:r>
            <a:r>
              <a:rPr lang="es-MX" dirty="0" smtClean="0"/>
              <a:t> del radio y se inserta </a:t>
            </a:r>
            <a:r>
              <a:rPr lang="es-MX" dirty="0" err="1" smtClean="0"/>
              <a:t>el</a:t>
            </a:r>
            <a:r>
              <a:rPr lang="es-MX" u="sng" dirty="0" err="1" smtClean="0">
                <a:hlinkClick r:id="rId3" tooltip="Músculo flexor largo del pulgar (aún no redactado)"/>
              </a:rPr>
              <a:t>músculo</a:t>
            </a:r>
            <a:r>
              <a:rPr lang="es-MX" u="sng" dirty="0" smtClean="0">
                <a:hlinkClick r:id="rId3" tooltip="Músculo flexor largo del pulgar (aún no redactado)"/>
              </a:rPr>
              <a:t> flexor largo del pulgar</a:t>
            </a:r>
            <a:r>
              <a:rPr lang="es-MX" dirty="0" smtClean="0"/>
              <a:t>, y en su tercio inferior el </a:t>
            </a:r>
            <a:r>
              <a:rPr lang="es-MX" u="sng" dirty="0" smtClean="0">
                <a:hlinkClick r:id="rId4" tooltip="Pronador cuadrado"/>
              </a:rPr>
              <a:t>pronador cuadrado</a:t>
            </a:r>
            <a:r>
              <a:rPr lang="es-MX" dirty="0" smtClean="0"/>
              <a:t>.</a:t>
            </a:r>
          </a:p>
          <a:p>
            <a:pPr lvl="0"/>
            <a:r>
              <a:rPr lang="es-MX" b="1" dirty="0" smtClean="0"/>
              <a:t>Cara posterior:</a:t>
            </a:r>
            <a:r>
              <a:rPr lang="es-MX" dirty="0" smtClean="0"/>
              <a:t> la cara posterior, redondeada en su tercio superior, está cubierta por el </a:t>
            </a:r>
            <a:r>
              <a:rPr lang="es-MX" u="sng" dirty="0" smtClean="0">
                <a:hlinkClick r:id="rId5" tooltip="Supinador corto (aún no redactado)"/>
              </a:rPr>
              <a:t>supinador corto</a:t>
            </a:r>
            <a:r>
              <a:rPr lang="es-MX" dirty="0" smtClean="0"/>
              <a:t>. En el resto de su extensión es plana o ligeramente cóncava y en ella se insertan los músculos </a:t>
            </a:r>
            <a:r>
              <a:rPr lang="es-MX" u="sng" dirty="0" smtClean="0">
                <a:hlinkClick r:id="rId6" tooltip="Abductor (aún no redactado)"/>
              </a:rPr>
              <a:t>abductor</a:t>
            </a:r>
            <a:r>
              <a:rPr lang="es-MX" dirty="0" smtClean="0"/>
              <a:t> y </a:t>
            </a:r>
            <a:r>
              <a:rPr lang="es-MX" u="sng" dirty="0" smtClean="0">
                <a:hlinkClick r:id="rId7" tooltip="Extensor corto del pulgar"/>
              </a:rPr>
              <a:t>extensor corto del pulgar</a:t>
            </a:r>
            <a:r>
              <a:rPr lang="es-MX" dirty="0" smtClean="0"/>
              <a:t>.</a:t>
            </a:r>
          </a:p>
          <a:p>
            <a:endParaRPr lang="es-MX"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lvl="0"/>
            <a:r>
              <a:rPr lang="es-MX" b="1" dirty="0" smtClean="0"/>
              <a:t>Cara externa:</a:t>
            </a:r>
            <a:r>
              <a:rPr lang="es-MX" dirty="0" smtClean="0"/>
              <a:t> en la cara externa, convexa y redondeada en la parte superior se inserta el </a:t>
            </a:r>
            <a:r>
              <a:rPr lang="es-MX" u="sng" dirty="0" smtClean="0">
                <a:hlinkClick r:id="rId2" tooltip="Supinador corto (aún no redactado)"/>
              </a:rPr>
              <a:t>supinador corto</a:t>
            </a:r>
            <a:r>
              <a:rPr lang="es-MX" dirty="0" smtClean="0"/>
              <a:t>. Su parte media es una superficie rugosa, destinada a la inserción del </a:t>
            </a:r>
            <a:r>
              <a:rPr lang="es-MX" u="sng" dirty="0" smtClean="0">
                <a:hlinkClick r:id="rId3" tooltip="Pronador redondo"/>
              </a:rPr>
              <a:t>pronador redondo</a:t>
            </a:r>
            <a:r>
              <a:rPr lang="es-MX" dirty="0" smtClean="0"/>
              <a:t>. Su parte inferior es lisa y está en relación con los tendones de los músculos radiales externos.</a:t>
            </a:r>
          </a:p>
          <a:p>
            <a:endParaRPr lang="es-MX"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7290" y="0"/>
            <a:ext cx="7329510" cy="857232"/>
          </a:xfrm>
        </p:spPr>
        <p:txBody>
          <a:bodyPr/>
          <a:lstStyle/>
          <a:p>
            <a:r>
              <a:rPr lang="es-MX" b="1" dirty="0" smtClean="0"/>
              <a:t>Bordes</a:t>
            </a:r>
            <a:br>
              <a:rPr lang="es-MX" b="1" dirty="0" smtClean="0"/>
            </a:br>
            <a:endParaRPr lang="es-MX" dirty="0"/>
          </a:p>
        </p:txBody>
      </p:sp>
      <p:sp>
        <p:nvSpPr>
          <p:cNvPr id="3" name="2 Marcador de contenido"/>
          <p:cNvSpPr>
            <a:spLocks noGrp="1"/>
          </p:cNvSpPr>
          <p:nvPr>
            <p:ph idx="1"/>
          </p:nvPr>
        </p:nvSpPr>
        <p:spPr>
          <a:xfrm>
            <a:off x="0" y="857232"/>
            <a:ext cx="9144000" cy="6000768"/>
          </a:xfrm>
        </p:spPr>
        <p:txBody>
          <a:bodyPr>
            <a:normAutofit/>
          </a:bodyPr>
          <a:lstStyle/>
          <a:p>
            <a:pPr lvl="0"/>
            <a:r>
              <a:rPr lang="es-MX" b="1" dirty="0" smtClean="0"/>
              <a:t>Borde </a:t>
            </a:r>
            <a:r>
              <a:rPr lang="es-MX" b="1" dirty="0" smtClean="0"/>
              <a:t>anterior:</a:t>
            </a:r>
            <a:r>
              <a:rPr lang="es-MX" dirty="0" smtClean="0"/>
              <a:t> parte de la tuberosidad bicipital, formando una cresta saliente que se suaviza al llegar a la altura del </a:t>
            </a:r>
            <a:r>
              <a:rPr lang="es-MX" u="sng" dirty="0" smtClean="0">
                <a:hlinkClick r:id="rId2" tooltip="Agujero nutricio (aún no redactado)"/>
              </a:rPr>
              <a:t>agujero nutricio</a:t>
            </a:r>
            <a:r>
              <a:rPr lang="es-MX" dirty="0" smtClean="0"/>
              <a:t> confundiéndose con la cara externa del hueso.</a:t>
            </a:r>
          </a:p>
          <a:p>
            <a:pPr lvl="0"/>
            <a:r>
              <a:rPr lang="es-MX" b="1" dirty="0" smtClean="0"/>
              <a:t>Borde posterior:</a:t>
            </a:r>
            <a:r>
              <a:rPr lang="es-MX" dirty="0" smtClean="0"/>
              <a:t> es obtuso y difuminado, sobre todo en sus extremos.</a:t>
            </a:r>
          </a:p>
          <a:p>
            <a:pPr lvl="0"/>
            <a:r>
              <a:rPr lang="es-MX" b="1" dirty="0" smtClean="0"/>
              <a:t>Borde interno:</a:t>
            </a:r>
            <a:r>
              <a:rPr lang="es-MX" dirty="0" smtClean="0"/>
              <a:t> es delgado, cortante, casi siempre cóncavo como el cuerpo del hueso, y presta inserción al </a:t>
            </a:r>
            <a:r>
              <a:rPr lang="es-MX" u="sng" dirty="0" smtClean="0">
                <a:hlinkClick r:id="rId3" tooltip="Ligamento interóseo (aún no redactado)"/>
              </a:rPr>
              <a:t>ligamento interóseo</a:t>
            </a:r>
            <a:r>
              <a:rPr lang="es-MX" dirty="0" smtClean="0"/>
              <a:t>. En su parte inferior se bifurca, delimitando en la parte correspondiente del hueso una especie de pequeña cara triangular de vértice superior que forma parte de la articulación </a:t>
            </a:r>
            <a:r>
              <a:rPr lang="es-MX" dirty="0" err="1" smtClean="0"/>
              <a:t>radiocubital</a:t>
            </a:r>
            <a:r>
              <a:rPr lang="es-MX" dirty="0" smtClean="0"/>
              <a:t> inferior.</a:t>
            </a:r>
          </a:p>
          <a:p>
            <a:endParaRPr lang="es-MX"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85000" lnSpcReduction="10000"/>
          </a:bodyPr>
          <a:lstStyle/>
          <a:p>
            <a:r>
              <a:rPr lang="es-MX" b="1" dirty="0" smtClean="0"/>
              <a:t>Extremo superior</a:t>
            </a:r>
          </a:p>
          <a:p>
            <a:r>
              <a:rPr lang="es-MX" dirty="0" smtClean="0"/>
              <a:t>En el extremo superior se observa una porción voluminosa y redondeada, llamada cabeza del radio, con forma de cilindro. En la parte superior se presenta una depresión en forma de cúpula, llamada cavidad glenoidea del radio o fosita articular que se corresponde con el </a:t>
            </a:r>
            <a:r>
              <a:rPr lang="es-MX" u="sng" dirty="0" smtClean="0">
                <a:hlinkClick r:id="rId2" tooltip="Cóndilo del húmero (aún no redactado)"/>
              </a:rPr>
              <a:t>cóndilo del húmero</a:t>
            </a:r>
            <a:r>
              <a:rPr lang="es-MX" dirty="0" smtClean="0"/>
              <a:t>. La cabeza del radio es sostenida por una porción estrecha del hueso, el cuello del radio. Debajo del cuello, en la parte </a:t>
            </a:r>
            <a:r>
              <a:rPr lang="es-MX" dirty="0" err="1" smtClean="0"/>
              <a:t>anterointerna</a:t>
            </a:r>
            <a:r>
              <a:rPr lang="es-MX" dirty="0" smtClean="0"/>
              <a:t> del hueso se levanta una eminencia ovoidea, en la cual se inserta el tendón inferior del bíceps: la tuberosidad bicipital del radio.</a:t>
            </a:r>
          </a:p>
          <a:p>
            <a:endParaRPr lang="es-MX"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b="1" dirty="0" smtClean="0"/>
              <a:t>Extremo inferior</a:t>
            </a:r>
          </a:p>
          <a:p>
            <a:r>
              <a:rPr lang="es-MX" dirty="0" smtClean="0"/>
              <a:t>El extremo inferior o carpiano es la parte más voluminosa del hueso. Reviste en su conjunto la forma de una pirámide cuadrangular truncada y, por consiguiente, presenta seis caras: superior, inferior o carpiana, anterior, posterior, interna y </a:t>
            </a:r>
            <a:r>
              <a:rPr lang="es-MX" dirty="0" err="1" smtClean="0"/>
              <a:t>posteroexterna</a:t>
            </a:r>
            <a:r>
              <a:rPr lang="es-MX" dirty="0" smtClean="0"/>
              <a:t>.</a:t>
            </a:r>
          </a:p>
          <a:p>
            <a:endParaRPr lang="es-MX"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155</TotalTime>
  <Words>4640</Words>
  <Application>Microsoft Office PowerPoint</Application>
  <PresentationFormat>Presentación en pantalla (4:3)</PresentationFormat>
  <Paragraphs>403</Paragraphs>
  <Slides>160</Slides>
  <Notes>0</Notes>
  <HiddenSlides>0</HiddenSlides>
  <MMClips>0</MMClips>
  <ScaleCrop>false</ScaleCrop>
  <HeadingPairs>
    <vt:vector size="4" baseType="variant">
      <vt:variant>
        <vt:lpstr>Tema</vt:lpstr>
      </vt:variant>
      <vt:variant>
        <vt:i4>1</vt:i4>
      </vt:variant>
      <vt:variant>
        <vt:lpstr>Títulos de diapositiva</vt:lpstr>
      </vt:variant>
      <vt:variant>
        <vt:i4>160</vt:i4>
      </vt:variant>
    </vt:vector>
  </HeadingPairs>
  <TitlesOfParts>
    <vt:vector size="161" baseType="lpstr">
      <vt:lpstr>Metro</vt:lpstr>
      <vt:lpstr>Anexo: Huesos del esqueleto humano </vt:lpstr>
      <vt:lpstr>Esqueleto Humano</vt:lpstr>
      <vt:lpstr>Diapositiva 3</vt:lpstr>
      <vt:lpstr>Contenido </vt:lpstr>
      <vt:lpstr>Cabeza ósea (25)</vt:lpstr>
      <vt:lpstr>Tronco y cuello (53) </vt:lpstr>
      <vt:lpstr>Diapositiva 7</vt:lpstr>
      <vt:lpstr>1ª. CERVICAL ATLAS. </vt:lpstr>
      <vt:lpstr>SEGUNDA V C.  AXIS. </vt:lpstr>
      <vt:lpstr>VERTEBRAS DORSALES </vt:lpstr>
      <vt:lpstr>Diapositiva 11</vt:lpstr>
      <vt:lpstr>Diapositiva 12</vt:lpstr>
      <vt:lpstr>Diapositiva 13</vt:lpstr>
      <vt:lpstr>Diapositiva 14</vt:lpstr>
      <vt:lpstr>DUODECIMA VERTEBRA DORSAL. </vt:lpstr>
      <vt:lpstr>Diapositiva 16</vt:lpstr>
      <vt:lpstr>Diapositiva 17</vt:lpstr>
      <vt:lpstr>VERTEBRAS LUMBARES </vt:lpstr>
      <vt:lpstr>Diapositiva 19</vt:lpstr>
      <vt:lpstr>Diapositiva 20</vt:lpstr>
      <vt:lpstr>Diapositiva 21</vt:lpstr>
      <vt:lpstr>Diapositiva 22</vt:lpstr>
      <vt:lpstr>Diapositiva 23</vt:lpstr>
      <vt:lpstr>VERTEBRAS COCCIGEAS </vt:lpstr>
      <vt:lpstr>SACRO</vt:lpstr>
      <vt:lpstr>Diapositiva 26</vt:lpstr>
      <vt:lpstr>Diapositiva 27</vt:lpstr>
      <vt:lpstr>Diapositiva 28</vt:lpstr>
      <vt:lpstr>Diapositiva 29</vt:lpstr>
      <vt:lpstr>Diapositiva 30</vt:lpstr>
      <vt:lpstr>Diapositiva 31</vt:lpstr>
      <vt:lpstr>Diapositiva 32</vt:lpstr>
      <vt:lpstr>Diapositiva 33</vt:lpstr>
      <vt:lpstr>Huesos del tórax (25) </vt:lpstr>
      <vt:lpstr>] Huesos de la pelvis (2)[4] </vt:lpstr>
      <vt:lpstr>Esqueleto apendicular (124) </vt:lpstr>
      <vt:lpstr>Huesos del miembro superior. </vt:lpstr>
      <vt:lpstr>ESCAPULA</vt:lpstr>
      <vt:lpstr>ESCAPULA </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Borde superior o cervical </vt:lpstr>
      <vt:lpstr>Borde medial o espinal </vt:lpstr>
      <vt:lpstr>Ángulos </vt:lpstr>
      <vt:lpstr>Diapositiva 54</vt:lpstr>
      <vt:lpstr>Diapositiva 55</vt:lpstr>
      <vt:lpstr>Articulaciones </vt:lpstr>
      <vt:lpstr>Diapositiva 57</vt:lpstr>
      <vt:lpstr>Diapositiva 58</vt:lpstr>
      <vt:lpstr>CLAVICULA</vt:lpstr>
      <vt:lpstr>CLAVICULA </vt:lpstr>
      <vt:lpstr>Diapositiva 61</vt:lpstr>
      <vt:lpstr>Cara superior</vt:lpstr>
      <vt:lpstr>Diapositiva 63</vt:lpstr>
      <vt:lpstr>Diapositiva 64</vt:lpstr>
      <vt:lpstr>Cara inferior </vt:lpstr>
      <vt:lpstr>Diapositiva 66</vt:lpstr>
      <vt:lpstr>Diapositiva 67</vt:lpstr>
      <vt:lpstr>]Bordes</vt:lpstr>
      <vt:lpstr>Extremos </vt:lpstr>
      <vt:lpstr>Variaciones</vt:lpstr>
      <vt:lpstr>Diapositiva 71</vt:lpstr>
      <vt:lpstr>Diapositiva 72</vt:lpstr>
      <vt:lpstr>HUMERO</vt:lpstr>
      <vt:lpstr>Diapositiva 74</vt:lpstr>
      <vt:lpstr>Estructura </vt:lpstr>
      <vt:lpstr>Diapositiva 76</vt:lpstr>
      <vt:lpstr>Diapositiva 77</vt:lpstr>
      <vt:lpstr>Diapositiva 78</vt:lpstr>
      <vt:lpstr>Diapositiva 79</vt:lpstr>
      <vt:lpstr>Diapositiva 80</vt:lpstr>
      <vt:lpstr>CUBITO</vt:lpstr>
      <vt:lpstr>Diapositiva 82</vt:lpstr>
      <vt:lpstr>Diapositiva 83</vt:lpstr>
      <vt:lpstr>Características </vt:lpstr>
      <vt:lpstr>Epífisis proximal </vt:lpstr>
      <vt:lpstr>Diáfisis</vt:lpstr>
      <vt:lpstr>Epífisis distal o inferior </vt:lpstr>
      <vt:lpstr>Diapositiva 88</vt:lpstr>
      <vt:lpstr>Diapositiva 89</vt:lpstr>
      <vt:lpstr>Diapositiva 90</vt:lpstr>
      <vt:lpstr>Diapositiva 91</vt:lpstr>
      <vt:lpstr>RADIO</vt:lpstr>
      <vt:lpstr>Diapositiva 93</vt:lpstr>
      <vt:lpstr>Cuerpo</vt:lpstr>
      <vt:lpstr>Diapositiva 95</vt:lpstr>
      <vt:lpstr>Diapositiva 96</vt:lpstr>
      <vt:lpstr>Bordes </vt:lpstr>
      <vt:lpstr>Diapositiva 98</vt:lpstr>
      <vt:lpstr>Diapositiva 99</vt:lpstr>
      <vt:lpstr>Diapositiva 100</vt:lpstr>
      <vt:lpstr>Diapositiva 101</vt:lpstr>
      <vt:lpstr>Inserciones musculares </vt:lpstr>
      <vt:lpstr>Diapositiva 103</vt:lpstr>
      <vt:lpstr>Miembro inferior </vt:lpstr>
      <vt:lpstr>Diapositiva 105</vt:lpstr>
      <vt:lpstr>FEMUR</vt:lpstr>
      <vt:lpstr>Diapositiva 107</vt:lpstr>
      <vt:lpstr>Diapositiva 108</vt:lpstr>
      <vt:lpstr>El cuerpo del fémur </vt:lpstr>
      <vt:lpstr>Diapositiva 110</vt:lpstr>
      <vt:lpstr>Diapositiva 111</vt:lpstr>
      <vt:lpstr>Diapositiva 112</vt:lpstr>
      <vt:lpstr>Diapositiva 113</vt:lpstr>
      <vt:lpstr>Diapositiva 114</vt:lpstr>
      <vt:lpstr>Diapositiva 115</vt:lpstr>
      <vt:lpstr>Trocánter mayor </vt:lpstr>
      <vt:lpstr>Trocánter menor </vt:lpstr>
      <vt:lpstr>Diapositiva 118</vt:lpstr>
      <vt:lpstr>Diapositiva 119</vt:lpstr>
      <vt:lpstr>Diapositiva 120</vt:lpstr>
      <vt:lpstr>Diapositiva 121</vt:lpstr>
      <vt:lpstr>Diapositiva 122</vt:lpstr>
      <vt:lpstr>CONDILO INTERNO</vt:lpstr>
      <vt:lpstr>Diapositiva 124</vt:lpstr>
      <vt:lpstr>Diapositiva 125</vt:lpstr>
      <vt:lpstr>Diapositiva 126</vt:lpstr>
      <vt:lpstr>TIBIA</vt:lpstr>
      <vt:lpstr>Diapositiva 128</vt:lpstr>
      <vt:lpstr>Diapositiva 129</vt:lpstr>
      <vt:lpstr>Diapositiva 130</vt:lpstr>
      <vt:lpstr>PERONE</vt:lpstr>
      <vt:lpstr>Diapositiva 132</vt:lpstr>
      <vt:lpstr>Diapositiva 133</vt:lpstr>
      <vt:lpstr>PIE</vt:lpstr>
      <vt:lpstr>Diapositiva 135</vt:lpstr>
      <vt:lpstr>Diapositiva 136</vt:lpstr>
      <vt:lpstr>Diapositiva 137</vt:lpstr>
      <vt:lpstr>Diapositiva 138</vt:lpstr>
      <vt:lpstr>Diapositiva 139</vt:lpstr>
      <vt:lpstr>Diapositiva 140</vt:lpstr>
      <vt:lpstr>METATARSO</vt:lpstr>
      <vt:lpstr>Diapositiva 142</vt:lpstr>
      <vt:lpstr>Diapositiva 143</vt:lpstr>
      <vt:lpstr>Primer metatarsiano </vt:lpstr>
      <vt:lpstr>Segundo metatarsiano </vt:lpstr>
      <vt:lpstr>Tercer metatarsiano </vt:lpstr>
      <vt:lpstr>Diapositiva 147</vt:lpstr>
      <vt:lpstr>Diapositiva 148</vt:lpstr>
      <vt:lpstr>Diapositiva 149</vt:lpstr>
      <vt:lpstr>Diapositiva 150</vt:lpstr>
      <vt:lpstr>Diapositiva 151</vt:lpstr>
      <vt:lpstr>Diapositiva 152</vt:lpstr>
      <vt:lpstr>Mano: carpo y metacarpo (26)    </vt:lpstr>
      <vt:lpstr>Mano: dedos (falanges) (28) </vt:lpstr>
      <vt:lpstr>Miembro o extremidad inferior[11] (60)[12] </vt:lpstr>
      <vt:lpstr>Pie: tarso y metatarso (24) </vt:lpstr>
      <vt:lpstr>Pie: dedos (falanges) (28) </vt:lpstr>
      <vt:lpstr>Esqueleto en niños</vt:lpstr>
      <vt:lpstr>Diapositiva 159</vt:lpstr>
      <vt:lpstr>Por fin aprendí todo…. gracias.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Anexo: Huesos del esqueleto humano</dc:title>
  <dc:creator>VANDRADE</dc:creator>
  <cp:lastModifiedBy>VANDRADE</cp:lastModifiedBy>
  <cp:revision>20</cp:revision>
  <dcterms:created xsi:type="dcterms:W3CDTF">2010-09-03T22:10:09Z</dcterms:created>
  <dcterms:modified xsi:type="dcterms:W3CDTF">2010-09-05T16:57:48Z</dcterms:modified>
</cp:coreProperties>
</file>